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2" r:id="rId4"/>
    <p:sldId id="264" r:id="rId5"/>
    <p:sldId id="258" r:id="rId6"/>
    <p:sldId id="265" r:id="rId7"/>
    <p:sldId id="273" r:id="rId8"/>
    <p:sldId id="266" r:id="rId9"/>
    <p:sldId id="259" r:id="rId10"/>
    <p:sldId id="267" r:id="rId11"/>
    <p:sldId id="268" r:id="rId12"/>
    <p:sldId id="269" r:id="rId13"/>
    <p:sldId id="260"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8A2D"/>
    <a:srgbClr val="330068"/>
    <a:srgbClr val="0032AB"/>
    <a:srgbClr val="213A86"/>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814" autoAdjust="0"/>
  </p:normalViewPr>
  <p:slideViewPr>
    <p:cSldViewPr snapToGrid="0">
      <p:cViewPr varScale="1">
        <p:scale>
          <a:sx n="60" d="100"/>
          <a:sy n="60" d="100"/>
        </p:scale>
        <p:origin x="96" y="5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F150D-58D2-4C65-8B2D-A671ED2EF649}" type="datetimeFigureOut">
              <a:rPr lang="en-US" smtClean="0"/>
              <a:t>12/14/2017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288A5-3984-4DCC-A94B-81ECC7C60B3B}" type="slidenum">
              <a:rPr lang="en-US" smtClean="0"/>
              <a:t>‹#›</a:t>
            </a:fld>
            <a:endParaRPr lang="en-US"/>
          </a:p>
        </p:txBody>
      </p:sp>
    </p:spTree>
    <p:extLst>
      <p:ext uri="{BB962C8B-B14F-4D97-AF65-F5344CB8AC3E}">
        <p14:creationId xmlns:p14="http://schemas.microsoft.com/office/powerpoint/2010/main" val="357651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eltasigmapi.org/docs/default-source/resources/cmp.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sp.org/cm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sp.org/cm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Chapter Management Program (CMP) is a three-tiered program with guidelines and operational requirements for all chapters. It helps collegiate chapter officers keep track of chapter management and formal communication with the Fraternity through its web-based program. The program is divided into three annual achievement levels for collegiate chapters: Accredited Chapter, Chapter of Recognition and Chapter of Excellence. Tier designations give chapters both incentive to manage their operations well, and also credit for activities completed throughout the year. Good record keeping through CMP simplifies operations for chapter officers, and keeps lines of communication open between chapters and the national organization, so potential problems can be addressed quickly by reviewing a chapter’s status online. The CMP Guide contains a wealth of information about CMP, including benchmarks for CMP tiers.</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2</a:t>
            </a:fld>
            <a:endParaRPr lang="en-US"/>
          </a:p>
        </p:txBody>
      </p:sp>
    </p:spTree>
    <p:extLst>
      <p:ext uri="{BB962C8B-B14F-4D97-AF65-F5344CB8AC3E}">
        <p14:creationId xmlns:p14="http://schemas.microsoft.com/office/powerpoint/2010/main" val="69894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Dues Payment- National dues paid by each member to the National Fraternity</a:t>
            </a:r>
          </a:p>
          <a:p>
            <a:pPr lvl="1"/>
            <a:r>
              <a:rPr lang="en-US" dirty="0" smtClean="0"/>
              <a:t>Budget and Financial Statements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Annual Financial Review</a:t>
            </a:r>
          </a:p>
          <a:p>
            <a:pPr lvl="1"/>
            <a:r>
              <a:rPr lang="en-US" dirty="0" smtClean="0"/>
              <a:t>Professional Events- each chapter is required to conduct eight (8) professional events annually</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11</a:t>
            </a:fld>
            <a:endParaRPr lang="en-US"/>
          </a:p>
        </p:txBody>
      </p:sp>
    </p:spTree>
    <p:extLst>
      <p:ext uri="{BB962C8B-B14F-4D97-AF65-F5344CB8AC3E}">
        <p14:creationId xmlns:p14="http://schemas.microsoft.com/office/powerpoint/2010/main" val="289028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Service Events- each chapter is required to conduct six (6) service events annually</a:t>
            </a:r>
          </a:p>
          <a:p>
            <a:pPr lvl="1"/>
            <a:r>
              <a:rPr lang="en-US" dirty="0" smtClean="0"/>
              <a:t>Attendance to LEAD </a:t>
            </a:r>
            <a:r>
              <a:rPr lang="en-US" dirty="0" smtClean="0"/>
              <a:t>events</a:t>
            </a:r>
            <a:r>
              <a:rPr lang="en-US" baseline="0" dirty="0" smtClean="0"/>
              <a:t> and Grand Chapter Congress</a:t>
            </a:r>
            <a:endParaRPr lang="en-US" dirty="0" smtClean="0"/>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12</a:t>
            </a:fld>
            <a:endParaRPr lang="en-US"/>
          </a:p>
        </p:txBody>
      </p:sp>
    </p:spTree>
    <p:extLst>
      <p:ext uri="{BB962C8B-B14F-4D97-AF65-F5344CB8AC3E}">
        <p14:creationId xmlns:p14="http://schemas.microsoft.com/office/powerpoint/2010/main" val="226566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Instructions: Open the CMP Guide online (</a:t>
            </a:r>
            <a:r>
              <a:rPr lang="en-US" i="1" u="sng" dirty="0" smtClean="0">
                <a:hlinkClick r:id="rId3"/>
              </a:rPr>
              <a:t>https://www.deltasigmapi.org/docs/default-source/resources/cmp.pdf</a:t>
            </a:r>
            <a:r>
              <a:rPr lang="en-US" i="1" dirty="0" smtClean="0"/>
              <a:t>) and show how each item is detailed in the manual. </a:t>
            </a:r>
            <a:endParaRPr lang="en-US" dirty="0" smtClean="0"/>
          </a:p>
          <a:p>
            <a:r>
              <a:rPr lang="en-US" dirty="0" smtClean="0"/>
              <a:t>The CMP Guide contains all policies and information about CMP, including details and submission information for each requirements. </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13</a:t>
            </a:fld>
            <a:endParaRPr lang="en-US"/>
          </a:p>
        </p:txBody>
      </p:sp>
    </p:spTree>
    <p:extLst>
      <p:ext uri="{BB962C8B-B14F-4D97-AF65-F5344CB8AC3E}">
        <p14:creationId xmlns:p14="http://schemas.microsoft.com/office/powerpoint/2010/main" val="3185391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Instructions: Go to </a:t>
            </a:r>
            <a:r>
              <a:rPr lang="en-US" i="1" u="sng" dirty="0" smtClean="0">
                <a:hlinkClick r:id="rId3"/>
              </a:rPr>
              <a:t>www.dsp.org/cmp</a:t>
            </a:r>
            <a:r>
              <a:rPr lang="en-US" i="1" dirty="0" smtClean="0"/>
              <a:t> and run the multiyear report to show how the chapter has done over the last couple of years. Run a regional report to show how your chapter compares to others in the region. </a:t>
            </a:r>
          </a:p>
          <a:p>
            <a:endParaRPr lang="en-US" dirty="0" smtClean="0"/>
          </a:p>
          <a:p>
            <a:r>
              <a:rPr lang="en-US" dirty="0" smtClean="0"/>
              <a:t>By looking at the CMP reports available online, the chapter can strive to do better than before and/or better than others chapters. </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14</a:t>
            </a:fld>
            <a:endParaRPr lang="en-US"/>
          </a:p>
        </p:txBody>
      </p:sp>
    </p:spTree>
    <p:extLst>
      <p:ext uri="{BB962C8B-B14F-4D97-AF65-F5344CB8AC3E}">
        <p14:creationId xmlns:p14="http://schemas.microsoft.com/office/powerpoint/2010/main" val="392770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Instructions: Go to </a:t>
            </a:r>
            <a:r>
              <a:rPr lang="en-US" i="1" u="sng" dirty="0" smtClean="0">
                <a:hlinkClick r:id="rId3"/>
              </a:rPr>
              <a:t>www.dsp.org/cmp</a:t>
            </a:r>
            <a:r>
              <a:rPr lang="en-US" i="1" dirty="0" smtClean="0"/>
              <a:t> and run the multiyear report to show how the chapter has done over the last couple of years. Run a regional report to show how your chapter compares to others in the region. </a:t>
            </a:r>
          </a:p>
          <a:p>
            <a:endParaRPr lang="en-US" dirty="0" smtClean="0"/>
          </a:p>
          <a:p>
            <a:r>
              <a:rPr lang="en-US" dirty="0" smtClean="0"/>
              <a:t>By looking at the CMP reports available online, the chapter can strive to do better than before and/or better than others chapters. </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15</a:t>
            </a:fld>
            <a:endParaRPr lang="en-US"/>
          </a:p>
        </p:txBody>
      </p:sp>
    </p:spTree>
    <p:extLst>
      <p:ext uri="{BB962C8B-B14F-4D97-AF65-F5344CB8AC3E}">
        <p14:creationId xmlns:p14="http://schemas.microsoft.com/office/powerpoint/2010/main" val="409618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Accredited Chapter represents basic operational requirements in the areas of: </a:t>
            </a:r>
          </a:p>
          <a:p>
            <a:r>
              <a:rPr lang="en-US" dirty="0" smtClean="0"/>
              <a:t>	Recruitment/Pledging</a:t>
            </a:r>
          </a:p>
          <a:p>
            <a:pPr lvl="1"/>
            <a:r>
              <a:rPr lang="en-US" dirty="0" smtClean="0"/>
              <a:t>	Membership</a:t>
            </a:r>
          </a:p>
          <a:p>
            <a:pPr lvl="1"/>
            <a:r>
              <a:rPr lang="en-US" dirty="0" smtClean="0"/>
              <a:t>	Finances</a:t>
            </a:r>
          </a:p>
          <a:p>
            <a:pPr lvl="1"/>
            <a:r>
              <a:rPr lang="en-US" dirty="0" smtClean="0"/>
              <a:t>	Professional and Service Programs</a:t>
            </a:r>
          </a:p>
          <a:p>
            <a:pPr lvl="1"/>
            <a:r>
              <a:rPr lang="en-US" dirty="0" smtClean="0"/>
              <a:t>	Leadership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sections reflect the practice of essential business principles and operations expected of each chapter as part of our professional business Fraternity, as well as the professional and leadership development opportunities for each member. </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3</a:t>
            </a:fld>
            <a:endParaRPr lang="en-US"/>
          </a:p>
        </p:txBody>
      </p:sp>
    </p:spTree>
    <p:extLst>
      <p:ext uri="{BB962C8B-B14F-4D97-AF65-F5344CB8AC3E}">
        <p14:creationId xmlns:p14="http://schemas.microsoft.com/office/powerpoint/2010/main" val="413501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 optional requirements for Chapter of Recognition and Chapter of Excellence focus on alumni and faculty events, new member education, large scale events, and promotion of the national Fraternity. Chapters are recognized for the highest level they achieve so chapters are encouraged to set an annual goal of which tier to attain.  </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4</a:t>
            </a:fld>
            <a:endParaRPr lang="en-US"/>
          </a:p>
        </p:txBody>
      </p:sp>
    </p:spTree>
    <p:extLst>
      <p:ext uri="{BB962C8B-B14F-4D97-AF65-F5344CB8AC3E}">
        <p14:creationId xmlns:p14="http://schemas.microsoft.com/office/powerpoint/2010/main" val="394776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though the Vice President-Chapter Operations (VPCO) has overall responsibility to ensure CMP submissions are made, CMP is a chapter responsibility. Each year, the chapter should set a CMP goal and update the chapter on a regular basis. The VPCO should ensure items are submitted completely and promptly by the appropriate deadlines, but everyone in the chapter needs to be aware of the program and their individual roles in this process. It is important for all members to know what items should be submitted and how to submit each. The VPCO should fully understand the CMP submission process and work with all officers and members to ensure reporting is done in a timely and accurate manner.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5</a:t>
            </a:fld>
            <a:endParaRPr lang="en-US"/>
          </a:p>
        </p:txBody>
      </p:sp>
    </p:spTree>
    <p:extLst>
      <p:ext uri="{BB962C8B-B14F-4D97-AF65-F5344CB8AC3E}">
        <p14:creationId xmlns:p14="http://schemas.microsoft.com/office/powerpoint/2010/main" val="371586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Only the ten nationally recognized chapter officers (President, Senior Vice President, Vice President-Pledge Education, Vice President-Finance, Vice President-Chapter Operations, Chancellor, Vice President-Professional Activities, Vice President-Community Service, Vice President-Scholarship and Awards, and Vice President-Alumni Relations) along with Chapter Fundraising Committee Chair and Webmaster have access to submit forms and other requirements through the Hub, an officer only online module. Your chapter might have additional officers or committee members that are better suited to submit specific items, but forms are only available to be submitted by the President, VPCO and the appropriate officer. Additional officers and committee members will need to provide the information for the submission to the President or VPCO to be submitted.</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6</a:t>
            </a:fld>
            <a:endParaRPr lang="en-US"/>
          </a:p>
        </p:txBody>
      </p:sp>
    </p:spTree>
    <p:extLst>
      <p:ext uri="{BB962C8B-B14F-4D97-AF65-F5344CB8AC3E}">
        <p14:creationId xmlns:p14="http://schemas.microsoft.com/office/powerpoint/2010/main" val="156974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On Event Forms, the chapter will submit key details about the event</a:t>
            </a:r>
            <a:r>
              <a:rPr lang="en-US" i="0" baseline="0" dirty="0" smtClean="0"/>
              <a:t> (like audience and attendance number) and provide a description. </a:t>
            </a: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7</a:t>
            </a:fld>
            <a:endParaRPr lang="en-US"/>
          </a:p>
        </p:txBody>
      </p:sp>
    </p:spTree>
    <p:extLst>
      <p:ext uri="{BB962C8B-B14F-4D97-AF65-F5344CB8AC3E}">
        <p14:creationId xmlns:p14="http://schemas.microsoft.com/office/powerpoint/2010/main" val="358055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CMP Status Reports can be viewed by anyone (members, campus administrators, pledges, etc.) online at dsp.org/</a:t>
            </a:r>
            <a:r>
              <a:rPr lang="en-US" dirty="0" err="1" smtClean="0"/>
              <a:t>cmp</a:t>
            </a:r>
            <a:r>
              <a:rPr lang="en-US" dirty="0" smtClean="0"/>
              <a:t>. By viewing these reports, members can ensure the officers they elected are completing required items in a timely manner. </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8</a:t>
            </a:fld>
            <a:endParaRPr lang="en-US"/>
          </a:p>
        </p:txBody>
      </p:sp>
    </p:spTree>
    <p:extLst>
      <p:ext uri="{BB962C8B-B14F-4D97-AF65-F5344CB8AC3E}">
        <p14:creationId xmlns:p14="http://schemas.microsoft.com/office/powerpoint/2010/main" val="32149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mentioned, the Accredited Chapter requires chapters to submit forms and reports to show the chapter is meeting the basic operational standards. The requirements of the pledge education program mirror many of the chapter’s requirements in CMP. For example, each pledge is required to pay initiation fees, of which most is passed onto the National Fraternity. Each pledge class is required to conduct a professional and service event, because these are also required by the chapter. </a:t>
            </a:r>
          </a:p>
          <a:p>
            <a:endParaRPr lang="en-US" dirty="0" smtClean="0"/>
          </a:p>
          <a:p>
            <a:r>
              <a:rPr lang="en-US" dirty="0" smtClean="0"/>
              <a:t>Throughout a semester, the chapter must report the following items and reports: </a:t>
            </a:r>
          </a:p>
          <a:p>
            <a:pPr lvl="1"/>
            <a:r>
              <a:rPr lang="en-US" dirty="0" smtClean="0"/>
              <a:t>Officer Report- a report confirming officers</a:t>
            </a:r>
          </a:p>
          <a:p>
            <a:pPr lvl="1"/>
            <a:r>
              <a:rPr lang="en-US" dirty="0" smtClean="0"/>
              <a:t>Strategic Plan- a report by each chapter officer showing goals and tentative plans for the next term/semester</a:t>
            </a:r>
          </a:p>
          <a:p>
            <a:pPr lvl="1"/>
            <a:r>
              <a:rPr lang="en-US" dirty="0" smtClean="0"/>
              <a:t>Bylaws and Policies- governing documents of the chapter</a:t>
            </a:r>
          </a:p>
          <a:p>
            <a:pPr lvl="1"/>
            <a:r>
              <a:rPr lang="en-US" dirty="0" smtClean="0"/>
              <a:t>Risk Management Event- a review of the risk management policy or a risk management topic completed for chapter members</a:t>
            </a:r>
          </a:p>
          <a:p>
            <a:endParaRPr lang="en-US" dirty="0"/>
          </a:p>
        </p:txBody>
      </p:sp>
      <p:sp>
        <p:nvSpPr>
          <p:cNvPr id="4" name="Slide Number Placeholder 3"/>
          <p:cNvSpPr>
            <a:spLocks noGrp="1"/>
          </p:cNvSpPr>
          <p:nvPr>
            <p:ph type="sldNum" sz="quarter" idx="10"/>
          </p:nvPr>
        </p:nvSpPr>
        <p:spPr/>
        <p:txBody>
          <a:bodyPr/>
          <a:lstStyle/>
          <a:p>
            <a:fld id="{B5F288A5-3984-4DCC-A94B-81ECC7C60B3B}" type="slidenum">
              <a:rPr lang="en-US" smtClean="0"/>
              <a:t>9</a:t>
            </a:fld>
            <a:endParaRPr lang="en-US"/>
          </a:p>
        </p:txBody>
      </p:sp>
    </p:spTree>
    <p:extLst>
      <p:ext uri="{BB962C8B-B14F-4D97-AF65-F5344CB8AC3E}">
        <p14:creationId xmlns:p14="http://schemas.microsoft.com/office/powerpoint/2010/main" val="13532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Pledging and Initiation Process including, but not limited to: </a:t>
            </a:r>
          </a:p>
          <a:p>
            <a:pPr lvl="2"/>
            <a:r>
              <a:rPr lang="en-US" dirty="0" smtClean="0"/>
              <a:t>Pledge Education Program</a:t>
            </a:r>
          </a:p>
          <a:p>
            <a:pPr lvl="2"/>
            <a:r>
              <a:rPr lang="en-US" dirty="0" smtClean="0"/>
              <a:t>Pledge Manual and Badge Orders</a:t>
            </a:r>
          </a:p>
          <a:p>
            <a:pPr lvl="2"/>
            <a:r>
              <a:rPr lang="en-US" dirty="0" smtClean="0"/>
              <a:t>A report of people pledging the chapter</a:t>
            </a:r>
          </a:p>
          <a:p>
            <a:pPr lvl="2"/>
            <a:r>
              <a:rPr lang="en-US" dirty="0" smtClean="0"/>
              <a:t>A report of pledges initiated by the chapter</a:t>
            </a:r>
          </a:p>
          <a:p>
            <a:pPr lvl="2"/>
            <a:r>
              <a:rPr lang="en-US" dirty="0" smtClean="0"/>
              <a:t>Payment of National Initiation Fees to the Fraternity</a:t>
            </a:r>
          </a:p>
        </p:txBody>
      </p:sp>
      <p:sp>
        <p:nvSpPr>
          <p:cNvPr id="4" name="Slide Number Placeholder 3"/>
          <p:cNvSpPr>
            <a:spLocks noGrp="1"/>
          </p:cNvSpPr>
          <p:nvPr>
            <p:ph type="sldNum" sz="quarter" idx="10"/>
          </p:nvPr>
        </p:nvSpPr>
        <p:spPr/>
        <p:txBody>
          <a:bodyPr/>
          <a:lstStyle/>
          <a:p>
            <a:fld id="{B5F288A5-3984-4DCC-A94B-81ECC7C60B3B}" type="slidenum">
              <a:rPr lang="en-US" smtClean="0"/>
              <a:t>10</a:t>
            </a:fld>
            <a:endParaRPr lang="en-US"/>
          </a:p>
        </p:txBody>
      </p:sp>
    </p:spTree>
    <p:extLst>
      <p:ext uri="{BB962C8B-B14F-4D97-AF65-F5344CB8AC3E}">
        <p14:creationId xmlns:p14="http://schemas.microsoft.com/office/powerpoint/2010/main" val="173493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80069-9EC0-448A-8A38-24964F91B2AE}"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82371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80069-9EC0-448A-8A38-24964F91B2AE}"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226795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80069-9EC0-448A-8A38-24964F91B2AE}"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350640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sto MT" panose="020406030505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CB80069-9EC0-448A-8A38-24964F91B2AE}"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250939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latin typeface="Calisto MT" panose="0204060305050503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CB80069-9EC0-448A-8A38-24964F91B2AE}"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182306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80069-9EC0-448A-8A38-24964F91B2AE}"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39737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80069-9EC0-448A-8A38-24964F91B2AE}"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193917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80069-9EC0-448A-8A38-24964F91B2AE}"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276197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80069-9EC0-448A-8A38-24964F91B2AE}"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196776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80069-9EC0-448A-8A38-24964F91B2AE}"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192946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80069-9EC0-448A-8A38-24964F91B2AE}"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CEE2D-E787-442E-9D8F-38472AFCBE41}" type="slidenum">
              <a:rPr lang="en-US" smtClean="0"/>
              <a:t>‹#›</a:t>
            </a:fld>
            <a:endParaRPr lang="en-US"/>
          </a:p>
        </p:txBody>
      </p:sp>
    </p:spTree>
    <p:extLst>
      <p:ext uri="{BB962C8B-B14F-4D97-AF65-F5344CB8AC3E}">
        <p14:creationId xmlns:p14="http://schemas.microsoft.com/office/powerpoint/2010/main" val="47593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0281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80069-9EC0-448A-8A38-24964F91B2AE}" type="datetimeFigureOut">
              <a:rPr lang="en-US" smtClean="0"/>
              <a:t>12/14/2017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CEE2D-E787-442E-9D8F-38472AFCBE41}"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485677"/>
            <a:ext cx="12192000" cy="1362083"/>
          </a:xfrm>
          <a:prstGeom prst="rect">
            <a:avLst/>
          </a:prstGeom>
        </p:spPr>
      </p:pic>
    </p:spTree>
    <p:extLst>
      <p:ext uri="{BB962C8B-B14F-4D97-AF65-F5344CB8AC3E}">
        <p14:creationId xmlns:p14="http://schemas.microsoft.com/office/powerpoint/2010/main" val="3727282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330068"/>
          </a:solidFill>
          <a:latin typeface="Calisto MT" panose="02040603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98A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C98A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C98A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C98A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C98A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deltasigmapi.org/docs/default-source/resources/cmp.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dsp.org/cm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www.dsp.org/cmp"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Chapter Management Program</a:t>
            </a:r>
            <a:endParaRPr lang="en-US" dirty="0"/>
          </a:p>
        </p:txBody>
      </p:sp>
      <p:sp>
        <p:nvSpPr>
          <p:cNvPr id="3" name="Subtitle 2"/>
          <p:cNvSpPr>
            <a:spLocks noGrp="1"/>
          </p:cNvSpPr>
          <p:nvPr>
            <p:ph type="subTitle" idx="1"/>
          </p:nvPr>
        </p:nvSpPr>
        <p:spPr/>
        <p:txBody>
          <a:bodyPr/>
          <a:lstStyle/>
          <a:p>
            <a:r>
              <a:rPr lang="en-US" dirty="0" smtClean="0"/>
              <a:t>Demonstration for Pledges</a:t>
            </a:r>
          </a:p>
        </p:txBody>
      </p:sp>
    </p:spTree>
    <p:extLst>
      <p:ext uri="{BB962C8B-B14F-4D97-AF65-F5344CB8AC3E}">
        <p14:creationId xmlns:p14="http://schemas.microsoft.com/office/powerpoint/2010/main" val="48407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0943" t="7895" r="26688" b="16082"/>
          <a:stretch/>
        </p:blipFill>
        <p:spPr>
          <a:xfrm>
            <a:off x="3485147" y="144380"/>
            <a:ext cx="6400800" cy="6460434"/>
          </a:xfrm>
          <a:prstGeom prst="rect">
            <a:avLst/>
          </a:prstGeom>
        </p:spPr>
      </p:pic>
    </p:spTree>
    <p:extLst>
      <p:ext uri="{BB962C8B-B14F-4D97-AF65-F5344CB8AC3E}">
        <p14:creationId xmlns:p14="http://schemas.microsoft.com/office/powerpoint/2010/main" val="93783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0943" t="6491" r="26623" b="30117"/>
          <a:stretch/>
        </p:blipFill>
        <p:spPr>
          <a:xfrm>
            <a:off x="2983831" y="276727"/>
            <a:ext cx="6400800" cy="5378657"/>
          </a:xfrm>
          <a:prstGeom prst="rect">
            <a:avLst/>
          </a:prstGeom>
        </p:spPr>
      </p:pic>
    </p:spTree>
    <p:extLst>
      <p:ext uri="{BB962C8B-B14F-4D97-AF65-F5344CB8AC3E}">
        <p14:creationId xmlns:p14="http://schemas.microsoft.com/office/powerpoint/2010/main" val="327512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0812" t="41462" r="26622" b="8421"/>
          <a:stretch/>
        </p:blipFill>
        <p:spPr>
          <a:xfrm>
            <a:off x="2743199" y="836195"/>
            <a:ext cx="6400800" cy="4239168"/>
          </a:xfrm>
          <a:prstGeom prst="rect">
            <a:avLst/>
          </a:prstGeom>
        </p:spPr>
      </p:pic>
    </p:spTree>
    <p:extLst>
      <p:ext uri="{BB962C8B-B14F-4D97-AF65-F5344CB8AC3E}">
        <p14:creationId xmlns:p14="http://schemas.microsoft.com/office/powerpoint/2010/main" val="294896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8574" t="12690" r="29188" b="36901"/>
          <a:stretch/>
        </p:blipFill>
        <p:spPr>
          <a:xfrm>
            <a:off x="2895600" y="738607"/>
            <a:ext cx="6400800" cy="4297111"/>
          </a:xfrm>
          <a:prstGeom prst="rect">
            <a:avLst/>
          </a:prstGeom>
        </p:spPr>
      </p:pic>
      <p:sp>
        <p:nvSpPr>
          <p:cNvPr id="4" name="Title 3"/>
          <p:cNvSpPr>
            <a:spLocks noGrp="1"/>
          </p:cNvSpPr>
          <p:nvPr>
            <p:ph type="title"/>
          </p:nvPr>
        </p:nvSpPr>
        <p:spPr/>
        <p:txBody>
          <a:bodyPr/>
          <a:lstStyle/>
          <a:p>
            <a:r>
              <a:rPr lang="en-US" dirty="0" smtClean="0"/>
              <a:t>Resource: CMP Guide</a:t>
            </a:r>
            <a:endParaRPr lang="en-US" dirty="0"/>
          </a:p>
        </p:txBody>
      </p:sp>
      <p:sp>
        <p:nvSpPr>
          <p:cNvPr id="8" name="Content Placeholder 7"/>
          <p:cNvSpPr>
            <a:spLocks noGrp="1"/>
          </p:cNvSpPr>
          <p:nvPr>
            <p:ph sz="half" idx="1"/>
          </p:nvPr>
        </p:nvSpPr>
        <p:spPr>
          <a:xfrm>
            <a:off x="838200" y="5035718"/>
            <a:ext cx="11353800" cy="613360"/>
          </a:xfrm>
        </p:spPr>
        <p:txBody>
          <a:bodyPr/>
          <a:lstStyle/>
          <a:p>
            <a:pPr marL="0" indent="0">
              <a:buNone/>
            </a:pPr>
            <a:r>
              <a:rPr lang="en-US" dirty="0" smtClean="0">
                <a:hlinkClick r:id="rId4"/>
              </a:rPr>
              <a:t>www.deltasigmapi.org/docs/default-source/resources/cmp.pdf</a:t>
            </a:r>
            <a:r>
              <a:rPr lang="en-US" dirty="0" smtClean="0"/>
              <a:t> </a:t>
            </a:r>
            <a:endParaRPr lang="en-US" dirty="0"/>
          </a:p>
        </p:txBody>
      </p:sp>
    </p:spTree>
    <p:extLst>
      <p:ext uri="{BB962C8B-B14F-4D97-AF65-F5344CB8AC3E}">
        <p14:creationId xmlns:p14="http://schemas.microsoft.com/office/powerpoint/2010/main" val="374719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 Website</a:t>
            </a:r>
            <a:endParaRPr lang="en-US" dirty="0"/>
          </a:p>
        </p:txBody>
      </p:sp>
      <p:sp>
        <p:nvSpPr>
          <p:cNvPr id="8" name="Content Placeholder 7"/>
          <p:cNvSpPr>
            <a:spLocks noGrp="1"/>
          </p:cNvSpPr>
          <p:nvPr>
            <p:ph sz="half" idx="1"/>
          </p:nvPr>
        </p:nvSpPr>
        <p:spPr>
          <a:xfrm>
            <a:off x="838200" y="5035718"/>
            <a:ext cx="11353800" cy="613360"/>
          </a:xfrm>
        </p:spPr>
        <p:txBody>
          <a:bodyPr/>
          <a:lstStyle/>
          <a:p>
            <a:pPr marL="0" indent="0">
              <a:buNone/>
            </a:pPr>
            <a:r>
              <a:rPr lang="en-US" dirty="0"/>
              <a:t> </a:t>
            </a:r>
            <a:r>
              <a:rPr lang="en-US" dirty="0" smtClean="0">
                <a:hlinkClick r:id="rId3"/>
              </a:rPr>
              <a:t>www.dsp.org/cmp</a:t>
            </a:r>
            <a:r>
              <a:rPr lang="en-US" dirty="0" smtClean="0"/>
              <a:t> </a:t>
            </a:r>
            <a:endParaRPr lang="en-US" dirty="0"/>
          </a:p>
        </p:txBody>
      </p:sp>
      <p:pic>
        <p:nvPicPr>
          <p:cNvPr id="2" name="Picture 1"/>
          <p:cNvPicPr>
            <a:picLocks noChangeAspect="1"/>
          </p:cNvPicPr>
          <p:nvPr/>
        </p:nvPicPr>
        <p:blipFill rotWithShape="1">
          <a:blip r:embed="rId4"/>
          <a:srcRect l="18838" t="7895" r="24649" b="38094"/>
          <a:stretch/>
        </p:blipFill>
        <p:spPr>
          <a:xfrm>
            <a:off x="4339390" y="1501566"/>
            <a:ext cx="6400800" cy="3441031"/>
          </a:xfrm>
          <a:prstGeom prst="rect">
            <a:avLst/>
          </a:prstGeom>
        </p:spPr>
      </p:pic>
      <p:sp>
        <p:nvSpPr>
          <p:cNvPr id="9" name="Content Placeholder 7"/>
          <p:cNvSpPr>
            <a:spLocks noGrp="1"/>
          </p:cNvSpPr>
          <p:nvPr>
            <p:ph sz="half" idx="1"/>
          </p:nvPr>
        </p:nvSpPr>
        <p:spPr>
          <a:xfrm>
            <a:off x="838200" y="1501566"/>
            <a:ext cx="4022558" cy="1746959"/>
          </a:xfrm>
        </p:spPr>
        <p:txBody>
          <a:bodyPr/>
          <a:lstStyle/>
          <a:p>
            <a:pPr marL="0" indent="0">
              <a:buNone/>
            </a:pPr>
            <a:r>
              <a:rPr lang="en-US" dirty="0" smtClean="0"/>
              <a:t>Multiyear Report</a:t>
            </a:r>
            <a:endParaRPr lang="en-US" dirty="0"/>
          </a:p>
        </p:txBody>
      </p:sp>
    </p:spTree>
    <p:extLst>
      <p:ext uri="{BB962C8B-B14F-4D97-AF65-F5344CB8AC3E}">
        <p14:creationId xmlns:p14="http://schemas.microsoft.com/office/powerpoint/2010/main" val="429210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 Website</a:t>
            </a:r>
            <a:endParaRPr lang="en-US" dirty="0"/>
          </a:p>
        </p:txBody>
      </p:sp>
      <p:sp>
        <p:nvSpPr>
          <p:cNvPr id="8" name="Content Placeholder 7"/>
          <p:cNvSpPr>
            <a:spLocks noGrp="1"/>
          </p:cNvSpPr>
          <p:nvPr>
            <p:ph sz="half" idx="1"/>
          </p:nvPr>
        </p:nvSpPr>
        <p:spPr>
          <a:xfrm>
            <a:off x="838200" y="5035718"/>
            <a:ext cx="11353800" cy="613360"/>
          </a:xfrm>
        </p:spPr>
        <p:txBody>
          <a:bodyPr/>
          <a:lstStyle/>
          <a:p>
            <a:pPr marL="0" indent="0">
              <a:buNone/>
            </a:pPr>
            <a:r>
              <a:rPr lang="en-US" dirty="0"/>
              <a:t> </a:t>
            </a:r>
            <a:r>
              <a:rPr lang="en-US" dirty="0" smtClean="0">
                <a:hlinkClick r:id="rId3"/>
              </a:rPr>
              <a:t>www.dsp.org/cmp</a:t>
            </a:r>
            <a:r>
              <a:rPr lang="en-US" dirty="0" smtClean="0"/>
              <a:t> </a:t>
            </a:r>
            <a:endParaRPr lang="en-US" dirty="0"/>
          </a:p>
        </p:txBody>
      </p:sp>
      <p:sp>
        <p:nvSpPr>
          <p:cNvPr id="9" name="Content Placeholder 7"/>
          <p:cNvSpPr>
            <a:spLocks noGrp="1"/>
          </p:cNvSpPr>
          <p:nvPr>
            <p:ph sz="half" idx="1"/>
          </p:nvPr>
        </p:nvSpPr>
        <p:spPr>
          <a:xfrm>
            <a:off x="838200" y="1501566"/>
            <a:ext cx="4022558" cy="1746959"/>
          </a:xfrm>
        </p:spPr>
        <p:txBody>
          <a:bodyPr/>
          <a:lstStyle/>
          <a:p>
            <a:pPr marL="0" indent="0">
              <a:buNone/>
            </a:pPr>
            <a:r>
              <a:rPr lang="en-US" dirty="0" smtClean="0"/>
              <a:t>Regional Report</a:t>
            </a:r>
            <a:endParaRPr lang="en-US" dirty="0"/>
          </a:p>
        </p:txBody>
      </p:sp>
      <p:pic>
        <p:nvPicPr>
          <p:cNvPr id="5" name="Picture 4"/>
          <p:cNvPicPr>
            <a:picLocks noChangeAspect="1"/>
          </p:cNvPicPr>
          <p:nvPr/>
        </p:nvPicPr>
        <p:blipFill rotWithShape="1">
          <a:blip r:embed="rId4"/>
          <a:srcRect l="285" t="7660" r="833" b="21812"/>
          <a:stretch/>
        </p:blipFill>
        <p:spPr>
          <a:xfrm>
            <a:off x="3459078" y="1501566"/>
            <a:ext cx="8412480" cy="3375073"/>
          </a:xfrm>
          <a:prstGeom prst="rect">
            <a:avLst/>
          </a:prstGeom>
        </p:spPr>
      </p:pic>
    </p:spTree>
    <p:extLst>
      <p:ext uri="{BB962C8B-B14F-4D97-AF65-F5344CB8AC3E}">
        <p14:creationId xmlns:p14="http://schemas.microsoft.com/office/powerpoint/2010/main" val="322552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p:txBody>
          <a:bodyPr/>
          <a:lstStyle/>
          <a:p>
            <a:r>
              <a:rPr lang="en-US" dirty="0" smtClean="0"/>
              <a:t>We hope you found this presentation helpful.</a:t>
            </a:r>
            <a:endParaRPr lang="en-US" dirty="0"/>
          </a:p>
        </p:txBody>
      </p:sp>
    </p:spTree>
    <p:extLst>
      <p:ext uri="{BB962C8B-B14F-4D97-AF65-F5344CB8AC3E}">
        <p14:creationId xmlns:p14="http://schemas.microsoft.com/office/powerpoint/2010/main" val="351267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a:t>
            </a:r>
            <a:r>
              <a:rPr lang="en-US" dirty="0" smtClean="0"/>
              <a:t>CMP</a:t>
            </a:r>
            <a:endParaRPr lang="en-US" b="1" dirty="0"/>
          </a:p>
        </p:txBody>
      </p:sp>
      <p:sp>
        <p:nvSpPr>
          <p:cNvPr id="3" name="Content Placeholder 2"/>
          <p:cNvSpPr>
            <a:spLocks noGrp="1"/>
          </p:cNvSpPr>
          <p:nvPr>
            <p:ph idx="1"/>
          </p:nvPr>
        </p:nvSpPr>
        <p:spPr/>
        <p:txBody>
          <a:bodyPr>
            <a:normAutofit/>
          </a:bodyPr>
          <a:lstStyle/>
          <a:p>
            <a:r>
              <a:rPr lang="en-US" dirty="0"/>
              <a:t>The </a:t>
            </a:r>
            <a:r>
              <a:rPr lang="en-US" dirty="0" smtClean="0"/>
              <a:t>Chapter Management Program </a:t>
            </a:r>
            <a:r>
              <a:rPr lang="en-US" dirty="0"/>
              <a:t>is divided into three annual achievement levels for collegiate chapters: </a:t>
            </a:r>
            <a:endParaRPr lang="en-US" dirty="0" smtClean="0"/>
          </a:p>
          <a:p>
            <a:pPr lvl="1"/>
            <a:r>
              <a:rPr lang="en-US" dirty="0" smtClean="0"/>
              <a:t>Accredited Chapter</a:t>
            </a:r>
          </a:p>
          <a:p>
            <a:pPr lvl="1"/>
            <a:r>
              <a:rPr lang="en-US" dirty="0" smtClean="0"/>
              <a:t>Chapter </a:t>
            </a:r>
            <a:r>
              <a:rPr lang="en-US" dirty="0"/>
              <a:t>of </a:t>
            </a:r>
            <a:r>
              <a:rPr lang="en-US" dirty="0" smtClean="0"/>
              <a:t>Recognition</a:t>
            </a:r>
          </a:p>
          <a:p>
            <a:pPr lvl="1"/>
            <a:r>
              <a:rPr lang="en-US" dirty="0" smtClean="0"/>
              <a:t>Chapter </a:t>
            </a:r>
            <a:r>
              <a:rPr lang="en-US" dirty="0"/>
              <a:t>of </a:t>
            </a:r>
            <a:r>
              <a:rPr lang="en-US" dirty="0" smtClean="0"/>
              <a:t>Excellence</a:t>
            </a:r>
          </a:p>
          <a:p>
            <a:r>
              <a:rPr lang="en-US" dirty="0"/>
              <a:t>All chapters are expected to reach the first level, Accredited Chapter. </a:t>
            </a:r>
            <a:r>
              <a:rPr lang="en-US" dirty="0" smtClean="0"/>
              <a:t>When </a:t>
            </a:r>
            <a:r>
              <a:rPr lang="en-US" dirty="0"/>
              <a:t>all requirements for the first level are completed, the chapter may seek to achieve the second level, Chapter of Recognition, and then the third, Chapter of Excellence.</a:t>
            </a:r>
            <a:endParaRPr lang="en-US" dirty="0" smtClean="0"/>
          </a:p>
        </p:txBody>
      </p:sp>
    </p:spTree>
    <p:extLst>
      <p:ext uri="{BB962C8B-B14F-4D97-AF65-F5344CB8AC3E}">
        <p14:creationId xmlns:p14="http://schemas.microsoft.com/office/powerpoint/2010/main" val="261553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Accredited </a:t>
            </a:r>
            <a:r>
              <a:rPr lang="en-US" dirty="0"/>
              <a:t>Chapter</a:t>
            </a:r>
          </a:p>
        </p:txBody>
      </p:sp>
      <p:sp>
        <p:nvSpPr>
          <p:cNvPr id="3" name="Content Placeholder 2"/>
          <p:cNvSpPr>
            <a:spLocks noGrp="1"/>
          </p:cNvSpPr>
          <p:nvPr>
            <p:ph idx="1"/>
          </p:nvPr>
        </p:nvSpPr>
        <p:spPr/>
        <p:txBody>
          <a:bodyPr>
            <a:normAutofit/>
          </a:bodyPr>
          <a:lstStyle/>
          <a:p>
            <a:r>
              <a:rPr lang="en-US" dirty="0" smtClean="0"/>
              <a:t>Recruitment/Pledging</a:t>
            </a:r>
            <a:endParaRPr lang="en-US" dirty="0"/>
          </a:p>
          <a:p>
            <a:r>
              <a:rPr lang="en-US" dirty="0"/>
              <a:t>Membership</a:t>
            </a:r>
          </a:p>
          <a:p>
            <a:r>
              <a:rPr lang="en-US" dirty="0"/>
              <a:t>Finances</a:t>
            </a:r>
          </a:p>
          <a:p>
            <a:r>
              <a:rPr lang="en-US" dirty="0"/>
              <a:t>Professional and Service Programs</a:t>
            </a:r>
          </a:p>
          <a:p>
            <a:r>
              <a:rPr lang="en-US" dirty="0"/>
              <a:t>Leadership Development</a:t>
            </a:r>
          </a:p>
          <a:p>
            <a:endParaRPr lang="en-US" dirty="0"/>
          </a:p>
        </p:txBody>
      </p:sp>
    </p:spTree>
    <p:extLst>
      <p:ext uri="{BB962C8B-B14F-4D97-AF65-F5344CB8AC3E}">
        <p14:creationId xmlns:p14="http://schemas.microsoft.com/office/powerpoint/2010/main" val="116417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of Recognition and Excellence</a:t>
            </a:r>
            <a:endParaRPr lang="en-US" dirty="0"/>
          </a:p>
        </p:txBody>
      </p:sp>
      <p:sp>
        <p:nvSpPr>
          <p:cNvPr id="3" name="Content Placeholder 2"/>
          <p:cNvSpPr>
            <a:spLocks noGrp="1"/>
          </p:cNvSpPr>
          <p:nvPr>
            <p:ph idx="1"/>
          </p:nvPr>
        </p:nvSpPr>
        <p:spPr/>
        <p:txBody>
          <a:bodyPr/>
          <a:lstStyle/>
          <a:p>
            <a:r>
              <a:rPr lang="en-US" dirty="0" smtClean="0"/>
              <a:t>Alumni </a:t>
            </a:r>
            <a:r>
              <a:rPr lang="en-US" dirty="0"/>
              <a:t>and faculty </a:t>
            </a:r>
            <a:r>
              <a:rPr lang="en-US" dirty="0" smtClean="0"/>
              <a:t>events</a:t>
            </a:r>
          </a:p>
          <a:p>
            <a:r>
              <a:rPr lang="en-US" dirty="0" smtClean="0"/>
              <a:t>New </a:t>
            </a:r>
            <a:r>
              <a:rPr lang="en-US" dirty="0"/>
              <a:t>member </a:t>
            </a:r>
            <a:r>
              <a:rPr lang="en-US" dirty="0" smtClean="0"/>
              <a:t>education</a:t>
            </a:r>
          </a:p>
          <a:p>
            <a:r>
              <a:rPr lang="en-US" dirty="0" smtClean="0"/>
              <a:t>Large </a:t>
            </a:r>
            <a:r>
              <a:rPr lang="en-US" dirty="0"/>
              <a:t>scale </a:t>
            </a:r>
            <a:r>
              <a:rPr lang="en-US" dirty="0" smtClean="0"/>
              <a:t>events</a:t>
            </a:r>
          </a:p>
          <a:p>
            <a:r>
              <a:rPr lang="en-US" dirty="0" smtClean="0"/>
              <a:t>Promotion </a:t>
            </a:r>
            <a:r>
              <a:rPr lang="en-US" dirty="0"/>
              <a:t>of the national </a:t>
            </a:r>
            <a:r>
              <a:rPr lang="en-US" dirty="0" smtClean="0"/>
              <a:t>Fraternity</a:t>
            </a:r>
          </a:p>
          <a:p>
            <a:endParaRPr lang="en-US" dirty="0"/>
          </a:p>
        </p:txBody>
      </p:sp>
    </p:spTree>
    <p:extLst>
      <p:ext uri="{BB962C8B-B14F-4D97-AF65-F5344CB8AC3E}">
        <p14:creationId xmlns:p14="http://schemas.microsoft.com/office/powerpoint/2010/main" val="419156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Responsibility</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Vice President-Chapter Operations (VPCO) has overall responsibility to ensure CMP submissions are </a:t>
            </a:r>
            <a:r>
              <a:rPr lang="en-US" dirty="0" smtClean="0"/>
              <a:t>made </a:t>
            </a:r>
            <a:r>
              <a:rPr lang="en-US" smtClean="0"/>
              <a:t>on time, </a:t>
            </a:r>
            <a:r>
              <a:rPr lang="en-US" dirty="0" smtClean="0"/>
              <a:t>but CMP </a:t>
            </a:r>
            <a:r>
              <a:rPr lang="en-US" dirty="0"/>
              <a:t>is a chapter responsibility. </a:t>
            </a:r>
            <a:endParaRPr lang="en-US" dirty="0" smtClean="0"/>
          </a:p>
          <a:p>
            <a:r>
              <a:rPr lang="en-US" dirty="0" smtClean="0"/>
              <a:t>It </a:t>
            </a:r>
            <a:r>
              <a:rPr lang="en-US" dirty="0"/>
              <a:t>is important for all members to know what items should be submitted and how to submit each. </a:t>
            </a:r>
          </a:p>
        </p:txBody>
      </p:sp>
    </p:spTree>
    <p:extLst>
      <p:ext uri="{BB962C8B-B14F-4D97-AF65-F5344CB8AC3E}">
        <p14:creationId xmlns:p14="http://schemas.microsoft.com/office/powerpoint/2010/main" val="72316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CMP through the Hub</a:t>
            </a:r>
            <a:endParaRPr lang="en-US" dirty="0"/>
          </a:p>
        </p:txBody>
      </p:sp>
      <p:sp>
        <p:nvSpPr>
          <p:cNvPr id="3" name="Content Placeholder 2"/>
          <p:cNvSpPr>
            <a:spLocks noGrp="1"/>
          </p:cNvSpPr>
          <p:nvPr>
            <p:ph sz="half" idx="1"/>
          </p:nvPr>
        </p:nvSpPr>
        <p:spPr>
          <a:xfrm>
            <a:off x="348917" y="1764549"/>
            <a:ext cx="5594683" cy="4351338"/>
          </a:xfrm>
        </p:spPr>
        <p:txBody>
          <a:bodyPr>
            <a:normAutofit/>
          </a:bodyPr>
          <a:lstStyle/>
          <a:p>
            <a:r>
              <a:rPr lang="en-US" dirty="0" smtClean="0"/>
              <a:t>President</a:t>
            </a:r>
          </a:p>
          <a:p>
            <a:r>
              <a:rPr lang="en-US" dirty="0" smtClean="0"/>
              <a:t>Senior </a:t>
            </a:r>
            <a:r>
              <a:rPr lang="en-US" dirty="0"/>
              <a:t>Vice </a:t>
            </a:r>
            <a:r>
              <a:rPr lang="en-US" dirty="0" smtClean="0"/>
              <a:t>President</a:t>
            </a:r>
          </a:p>
          <a:p>
            <a:r>
              <a:rPr lang="en-US" dirty="0" smtClean="0"/>
              <a:t>Vice </a:t>
            </a:r>
            <a:r>
              <a:rPr lang="en-US" dirty="0"/>
              <a:t>President-Pledge </a:t>
            </a:r>
            <a:r>
              <a:rPr lang="en-US" dirty="0" smtClean="0"/>
              <a:t>Education</a:t>
            </a:r>
          </a:p>
          <a:p>
            <a:r>
              <a:rPr lang="en-US" dirty="0" smtClean="0"/>
              <a:t>Vice President-Finance</a:t>
            </a:r>
          </a:p>
          <a:p>
            <a:r>
              <a:rPr lang="en-US" dirty="0" smtClean="0"/>
              <a:t>Vice </a:t>
            </a:r>
            <a:r>
              <a:rPr lang="en-US" dirty="0"/>
              <a:t>President-Chapter </a:t>
            </a:r>
            <a:r>
              <a:rPr lang="en-US" dirty="0" smtClean="0"/>
              <a:t>Operations</a:t>
            </a:r>
          </a:p>
          <a:p>
            <a:r>
              <a:rPr lang="en-US" dirty="0" smtClean="0"/>
              <a:t>Chancellor</a:t>
            </a:r>
          </a:p>
        </p:txBody>
      </p:sp>
      <p:sp>
        <p:nvSpPr>
          <p:cNvPr id="5" name="Content Placeholder 4"/>
          <p:cNvSpPr>
            <a:spLocks noGrp="1"/>
          </p:cNvSpPr>
          <p:nvPr>
            <p:ph sz="half" idx="2"/>
          </p:nvPr>
        </p:nvSpPr>
        <p:spPr>
          <a:xfrm>
            <a:off x="5943600" y="1764549"/>
            <a:ext cx="5835316" cy="4351338"/>
          </a:xfrm>
        </p:spPr>
        <p:txBody>
          <a:bodyPr>
            <a:normAutofit/>
          </a:bodyPr>
          <a:lstStyle/>
          <a:p>
            <a:r>
              <a:rPr lang="en-US" dirty="0"/>
              <a:t>Vice President-Professional Activities</a:t>
            </a:r>
          </a:p>
          <a:p>
            <a:r>
              <a:rPr lang="en-US" dirty="0"/>
              <a:t>Vice President-Community Service</a:t>
            </a:r>
          </a:p>
          <a:p>
            <a:r>
              <a:rPr lang="en-US" dirty="0"/>
              <a:t>Vice President-Scholarship </a:t>
            </a:r>
            <a:r>
              <a:rPr lang="en-US" dirty="0" smtClean="0"/>
              <a:t>&amp; Awards</a:t>
            </a:r>
            <a:endParaRPr lang="en-US" dirty="0"/>
          </a:p>
          <a:p>
            <a:r>
              <a:rPr lang="en-US" dirty="0"/>
              <a:t>Vice President-Alumni Relations</a:t>
            </a:r>
          </a:p>
          <a:p>
            <a:r>
              <a:rPr lang="en-US" dirty="0"/>
              <a:t>Chapter Fundraising Committee Chair</a:t>
            </a:r>
          </a:p>
          <a:p>
            <a:r>
              <a:rPr lang="en-US" dirty="0"/>
              <a:t>Webmaster</a:t>
            </a:r>
          </a:p>
          <a:p>
            <a:pPr marL="0" indent="0">
              <a:buNone/>
            </a:pPr>
            <a:endParaRPr lang="en-US" dirty="0"/>
          </a:p>
        </p:txBody>
      </p:sp>
      <p:sp>
        <p:nvSpPr>
          <p:cNvPr id="4" name="Content Placeholder 2"/>
          <p:cNvSpPr txBox="1">
            <a:spLocks/>
          </p:cNvSpPr>
          <p:nvPr/>
        </p:nvSpPr>
        <p:spPr>
          <a:xfrm>
            <a:off x="6489031" y="1825625"/>
            <a:ext cx="5422232" cy="4028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98A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C98A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C98A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C98A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C98A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5943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Form</a:t>
            </a:r>
            <a:endParaRPr lang="en-US" dirty="0"/>
          </a:p>
        </p:txBody>
      </p:sp>
      <p:sp>
        <p:nvSpPr>
          <p:cNvPr id="6" name="Content Placeholder 5"/>
          <p:cNvSpPr>
            <a:spLocks noGrp="1"/>
          </p:cNvSpPr>
          <p:nvPr>
            <p:ph idx="1"/>
          </p:nvPr>
        </p:nvSpPr>
        <p:spPr>
          <a:xfrm>
            <a:off x="838200" y="1825625"/>
            <a:ext cx="3926305" cy="4028168"/>
          </a:xfrm>
        </p:spPr>
        <p:txBody>
          <a:bodyPr/>
          <a:lstStyle/>
          <a:p>
            <a:r>
              <a:rPr lang="en-US" dirty="0" smtClean="0"/>
              <a:t>Professional Event Form</a:t>
            </a:r>
            <a:endParaRPr lang="en-US" dirty="0"/>
          </a:p>
        </p:txBody>
      </p:sp>
      <p:pic>
        <p:nvPicPr>
          <p:cNvPr id="5" name="Content Placeholder 4"/>
          <p:cNvPicPr>
            <a:picLocks noGrp="1" noChangeAspect="1"/>
          </p:cNvPicPr>
          <p:nvPr>
            <p:ph sz="half" idx="4294967295"/>
          </p:nvPr>
        </p:nvPicPr>
        <p:blipFill rotWithShape="1">
          <a:blip r:embed="rId3"/>
          <a:srcRect l="56574" t="7995" r="1809" b="4045"/>
          <a:stretch/>
        </p:blipFill>
        <p:spPr>
          <a:xfrm>
            <a:off x="4932947" y="112213"/>
            <a:ext cx="5384800" cy="6400800"/>
          </a:xfrm>
          <a:prstGeom prst="rect">
            <a:avLst/>
          </a:prstGeom>
        </p:spPr>
      </p:pic>
    </p:spTree>
    <p:extLst>
      <p:ext uri="{BB962C8B-B14F-4D97-AF65-F5344CB8AC3E}">
        <p14:creationId xmlns:p14="http://schemas.microsoft.com/office/powerpoint/2010/main" val="412129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CMP Status Reports</a:t>
            </a:r>
            <a:endParaRPr lang="en-US" dirty="0"/>
          </a:p>
        </p:txBody>
      </p:sp>
      <p:pic>
        <p:nvPicPr>
          <p:cNvPr id="5" name="Content Placeholder 4"/>
          <p:cNvPicPr>
            <a:picLocks noGrp="1" noChangeAspect="1"/>
          </p:cNvPicPr>
          <p:nvPr>
            <p:ph idx="1"/>
          </p:nvPr>
        </p:nvPicPr>
        <p:blipFill rotWithShape="1">
          <a:blip r:embed="rId3"/>
          <a:srcRect l="19590" t="29245" r="19865" b="21652"/>
          <a:stretch/>
        </p:blipFill>
        <p:spPr>
          <a:xfrm>
            <a:off x="1557981" y="1445740"/>
            <a:ext cx="9076037" cy="4140385"/>
          </a:xfrm>
          <a:prstGeom prst="rect">
            <a:avLst/>
          </a:prstGeom>
        </p:spPr>
      </p:pic>
    </p:spTree>
    <p:extLst>
      <p:ext uri="{BB962C8B-B14F-4D97-AF65-F5344CB8AC3E}">
        <p14:creationId xmlns:p14="http://schemas.microsoft.com/office/powerpoint/2010/main" val="17460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CMP </a:t>
            </a:r>
            <a:r>
              <a:rPr lang="en-US" dirty="0" smtClean="0"/>
              <a:t>Requirements</a:t>
            </a:r>
            <a:endParaRPr lang="en-US" dirty="0"/>
          </a:p>
        </p:txBody>
      </p:sp>
      <p:pic>
        <p:nvPicPr>
          <p:cNvPr id="4" name="Picture 3"/>
          <p:cNvPicPr>
            <a:picLocks noChangeAspect="1"/>
          </p:cNvPicPr>
          <p:nvPr/>
        </p:nvPicPr>
        <p:blipFill rotWithShape="1">
          <a:blip r:embed="rId3"/>
          <a:srcRect l="31058" t="17508" r="26425" b="32589"/>
          <a:stretch/>
        </p:blipFill>
        <p:spPr>
          <a:xfrm>
            <a:off x="2775284" y="1459998"/>
            <a:ext cx="6400800" cy="4226066"/>
          </a:xfrm>
          <a:prstGeom prst="rect">
            <a:avLst/>
          </a:prstGeom>
        </p:spPr>
      </p:pic>
    </p:spTree>
    <p:extLst>
      <p:ext uri="{BB962C8B-B14F-4D97-AF65-F5344CB8AC3E}">
        <p14:creationId xmlns:p14="http://schemas.microsoft.com/office/powerpoint/2010/main" val="4180382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1168</Words>
  <Application>Microsoft Office PowerPoint</Application>
  <PresentationFormat>Widescreen</PresentationFormat>
  <Paragraphs>104</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Calisto MT</vt:lpstr>
      <vt:lpstr>Office Theme</vt:lpstr>
      <vt:lpstr>Chapter Management Program</vt:lpstr>
      <vt:lpstr>Purpose of CMP</vt:lpstr>
      <vt:lpstr>Accredited Chapter</vt:lpstr>
      <vt:lpstr>Chapter of Recognition and Excellence</vt:lpstr>
      <vt:lpstr>Chapter Responsibility</vt:lpstr>
      <vt:lpstr>Submitting CMP through the Hub</vt:lpstr>
      <vt:lpstr>Sample Form</vt:lpstr>
      <vt:lpstr>CMP Status Reports</vt:lpstr>
      <vt:lpstr>CMP Requirements</vt:lpstr>
      <vt:lpstr>PowerPoint Presentation</vt:lpstr>
      <vt:lpstr>PowerPoint Presentation</vt:lpstr>
      <vt:lpstr>PowerPoint Presentation</vt:lpstr>
      <vt:lpstr>Resource: CMP Guide</vt:lpstr>
      <vt:lpstr>Resource: Website</vt:lpstr>
      <vt:lpstr>Resource: Website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Troyer</dc:creator>
  <cp:lastModifiedBy>Heather Troyer</cp:lastModifiedBy>
  <cp:revision>22</cp:revision>
  <dcterms:created xsi:type="dcterms:W3CDTF">2015-04-21T20:33:45Z</dcterms:created>
  <dcterms:modified xsi:type="dcterms:W3CDTF">2017-12-14T20:18:06Z</dcterms:modified>
</cp:coreProperties>
</file>