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Lustria" panose="020B0604020202020204" charset="0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gOg79lGNX83/rd3HJkFA68zWsAi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4780e9ef4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4780e9ef4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This QR code directs to the chapter locator feature on the website</a:t>
            </a:r>
            <a:endParaRPr/>
          </a:p>
        </p:txBody>
      </p:sp>
      <p:sp>
        <p:nvSpPr>
          <p:cNvPr id="157" name="Google Shape;157;g34780e9ef46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4" name="Google Shape;16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/>
              <a:t>Besides alumni chapters, there are many other ways to get involved, both big and small</a:t>
            </a:r>
            <a:endParaRPr/>
          </a:p>
        </p:txBody>
      </p:sp>
      <p:sp>
        <p:nvSpPr>
          <p:cNvPr id="165" name="Google Shape;16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2" name="Google Shape;17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Donating to the Leadership Foundation will continue your subscription to </a:t>
            </a:r>
            <a:r>
              <a:rPr lang="en-US" i="1">
                <a:latin typeface="Arial"/>
                <a:ea typeface="Arial"/>
                <a:cs typeface="Arial"/>
                <a:sym typeface="Arial"/>
              </a:rPr>
              <a:t>The DELTASIG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 magazine, which is filled with current information about the Fraternity and is a great way to stay informed.  You could also make a financial contribution to start a scholarship for a chapter or even donate directly to a chapter towards operating costs or special events.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8" name="Google Shape;18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6" name="Google Shape;19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Presenter should touch on time commitments, such as saying how some roles have a fairly small time commitment (an hour a month) whereas others have a much larger time commitment. Opportunities are available for everyone!</a:t>
            </a:r>
            <a:endParaRPr/>
          </a:p>
        </p:txBody>
      </p:sp>
      <p:sp>
        <p:nvSpPr>
          <p:cNvPr id="197" name="Google Shape;19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4" name="Google Shape;20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1" name="Google Shape;21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9" name="Google Shape;21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4780e9ef4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4780e9ef4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34780e9ef46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4780e9ef4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4780e9ef4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34780e9ef46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0" name="Google Shape;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Encourage students to change email from their campus email to a personal email</a:t>
            </a:r>
            <a:endParaRPr/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4780e9e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4780e9e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34780e9ef4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6" name="Google Shape;12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Alumni chapters are a great way to stay involved after graduation!</a:t>
            </a:r>
            <a:endParaRPr/>
          </a:p>
        </p:txBody>
      </p:sp>
      <p:sp>
        <p:nvSpPr>
          <p:cNvPr id="127" name="Google Shape;12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4" name="Google Shape;13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2" name="Google Shape;14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ACs are often much less formal and more social. There are few requirements and you can come to events as often as you want.</a:t>
            </a:r>
            <a:endParaRPr/>
          </a:p>
        </p:txBody>
      </p:sp>
      <p:sp>
        <p:nvSpPr>
          <p:cNvPr id="143" name="Google Shape;14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9" name="Google Shape;14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body" idx="1"/>
          </p:nvPr>
        </p:nvSpPr>
        <p:spPr>
          <a:xfrm rot="5400000">
            <a:off x="4113213" y="-1449387"/>
            <a:ext cx="3965575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0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Lustria"/>
                <a:ea typeface="Lustria"/>
                <a:cs typeface="Lustria"/>
                <a:sym typeface="Lustria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6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500" b="1">
                <a:latin typeface="Lustria"/>
                <a:ea typeface="Lustria"/>
                <a:cs typeface="Lustria"/>
                <a:sym typeface="Lustria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4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330068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330068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330068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330068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330068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330068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330068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330068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330068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6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C98A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C98A2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C98A2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C98A2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C98A2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5486400"/>
            <a:ext cx="12192000" cy="13620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www.facebook.com/DeltaSigmaPi/" TargetMode="External"/><Relationship Id="rId7" Type="http://schemas.openxmlformats.org/officeDocument/2006/relationships/hyperlink" Target="https://www.youtube.com/@dspco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x.com/deltasigmapi" TargetMode="External"/><Relationship Id="rId5" Type="http://schemas.openxmlformats.org/officeDocument/2006/relationships/hyperlink" Target="https://www.linkedin.com/company/delta-sigma-pi/" TargetMode="External"/><Relationship Id="rId4" Type="http://schemas.openxmlformats.org/officeDocument/2006/relationships/hyperlink" Target="https://www.instagram.com/deltasigmapi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ltasigmapi.org/events/upcoming-event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deltasigmapi.org/clf" TargetMode="External"/><Relationship Id="rId4" Type="http://schemas.openxmlformats.org/officeDocument/2006/relationships/hyperlink" Target="https://www.deltasigmapi.org/foundation/donat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ltasigmapi.org/chapter-locator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www.deltasigmapi.org/members-partners/become-a-deltasig/expansion-opportunities/start-or-reactivate-a-collegiate-chapter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ltasigmapi.org/chapter-locator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eltasigmapi.org/docs/default-source/resources/volunteer-leadership-manual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ltasigmapi.org/about/awards-recognition/distinguished-members/become-a-certified-deltasig-leader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ltasigmapi.org/contact-us/update-contact-info-submit-life-event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hyperlink" Target="https://www.deltasigmapi.org/chapter-locator/" TargetMode="External"/><Relationship Id="rId4" Type="http://schemas.openxmlformats.org/officeDocument/2006/relationships/hyperlink" Target="https://www.deltasigmapi.org/alumni-members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centraloffice@dsp.or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preadsheets.google.com/viewform?formkey=dHFqWFJzQmVVcG9teTJQOHRtcHc1VWc6MA" TargetMode="External"/><Relationship Id="rId4" Type="http://schemas.openxmlformats.org/officeDocument/2006/relationships/hyperlink" Target="http://dsp.org/cdl?id=3&amp;@ShortVideoName=AlumniForCol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ltasigmapi.org/career-developme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hyperlink" Target="https://www.deltasigmapi.org/career-development/e-learning" TargetMode="External"/><Relationship Id="rId4" Type="http://schemas.openxmlformats.org/officeDocument/2006/relationships/hyperlink" Target="https://www.deltasigmapi.org/partnerships-and-discount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ltasigmapi.org/contact-us/update-contact-info-submit-life-event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ltasigmapi.org/chapter-locator/#alumniResult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p.org/alumni-member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eltasigmapi.org/events/upcoming-events" TargetMode="External"/><Relationship Id="rId5" Type="http://schemas.openxmlformats.org/officeDocument/2006/relationships/hyperlink" Target="mailto:alumni@dsp.org" TargetMode="External"/><Relationship Id="rId4" Type="http://schemas.openxmlformats.org/officeDocument/2006/relationships/hyperlink" Target="https://www.deltasigmapi.org/chapter-locato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Delta Sigma Pi is for Life</a:t>
            </a:r>
            <a:endParaRPr/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8A2D"/>
              </a:buClr>
              <a:buSzPts val="1800"/>
              <a:buNone/>
            </a:pPr>
            <a:r>
              <a:rPr lang="en-US"/>
              <a:t>How to Stay Involved After Graduation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4780e9ef46_0_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Pause!</a:t>
            </a:r>
            <a:endParaRPr/>
          </a:p>
        </p:txBody>
      </p:sp>
      <p:sp>
        <p:nvSpPr>
          <p:cNvPr id="160" name="Google Shape;160;g34780e9ef46_0_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6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/>
              <a:t>Where are you moving after graduation? Take </a:t>
            </a:r>
            <a:br>
              <a:rPr lang="en-US"/>
            </a:br>
            <a:r>
              <a:rPr lang="en-US"/>
              <a:t>a moment to see if there is an alumni chapter </a:t>
            </a:r>
            <a:br>
              <a:rPr lang="en-US"/>
            </a:br>
            <a:r>
              <a:rPr lang="en-US"/>
              <a:t>in your area</a:t>
            </a:r>
            <a:endParaRPr/>
          </a:p>
          <a:p>
            <a:pPr marL="457200" lvl="0" indent="-342900" algn="l" rtl="0">
              <a:spcBef>
                <a:spcPts val="75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If there is, write down the name of the </a:t>
            </a:r>
            <a:br>
              <a:rPr lang="en-US"/>
            </a:br>
            <a:r>
              <a:rPr lang="en-US"/>
              <a:t>chapter, the chapter contact, and see if </a:t>
            </a:r>
            <a:br>
              <a:rPr lang="en-US"/>
            </a:br>
            <a:r>
              <a:rPr lang="en-US"/>
              <a:t>you can find their social media.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If there is not, find out who your RVP will </a:t>
            </a:r>
            <a:br>
              <a:rPr lang="en-US"/>
            </a:br>
            <a:r>
              <a:rPr lang="en-US"/>
              <a:t>be so you can ask them about alumni </a:t>
            </a:r>
            <a:br>
              <a:rPr lang="en-US"/>
            </a:br>
            <a:r>
              <a:rPr lang="en-US"/>
              <a:t>opportunities in the area.</a:t>
            </a:r>
            <a:endParaRPr/>
          </a:p>
        </p:txBody>
      </p:sp>
      <p:pic>
        <p:nvPicPr>
          <p:cNvPr id="161" name="Google Shape;161;g34780e9ef46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9850" y="833350"/>
            <a:ext cx="4359200" cy="427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Network through </a:t>
            </a:r>
            <a:br>
              <a:rPr lang="en-US"/>
            </a:br>
            <a:r>
              <a:rPr lang="en-US"/>
              <a:t>Social Media</a:t>
            </a:r>
            <a:endParaRPr/>
          </a:p>
        </p:txBody>
      </p:sp>
      <p:sp>
        <p:nvSpPr>
          <p:cNvPr id="168" name="Google Shape;168;p6"/>
          <p:cNvSpPr txBox="1"/>
          <p:nvPr/>
        </p:nvSpPr>
        <p:spPr>
          <a:xfrm>
            <a:off x="838200" y="1705202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8A2D"/>
              </a:buClr>
              <a:buSzPts val="2800"/>
              <a:buFont typeface="Arial"/>
              <a:buChar char="•"/>
            </a:pPr>
            <a:r>
              <a:rPr lang="en-US"/>
              <a:t> </a:t>
            </a:r>
            <a:r>
              <a:rPr lang="en-US" sz="2800" b="0" i="0" u="sng" strike="noStrike" cap="none">
                <a:solidFill>
                  <a:srgbClr val="C98A2D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</a:t>
            </a:r>
            <a:endParaRPr sz="4400">
              <a:solidFill>
                <a:srgbClr val="C98A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8A2D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rgbClr val="C98A2D"/>
                </a:solidFill>
                <a:latin typeface="Calibri"/>
                <a:ea typeface="Calibri"/>
                <a:cs typeface="Calibri"/>
                <a:sym typeface="Calibri"/>
              </a:rPr>
              <a:t>Official DSP page</a:t>
            </a:r>
            <a:endParaRPr sz="2400">
              <a:solidFill>
                <a:srgbClr val="C98A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8A2D"/>
              </a:buClr>
              <a:buSzPts val="2400"/>
              <a:buFont typeface="Calibri"/>
              <a:buChar char="○"/>
            </a:pPr>
            <a:r>
              <a:rPr lang="en-US" sz="2400">
                <a:solidFill>
                  <a:srgbClr val="C98A2D"/>
                </a:solidFill>
                <a:latin typeface="Calibri"/>
                <a:ea typeface="Calibri"/>
                <a:cs typeface="Calibri"/>
                <a:sym typeface="Calibri"/>
              </a:rPr>
              <a:t>One of many unofficial groups</a:t>
            </a:r>
            <a:endParaRPr sz="2400">
              <a:solidFill>
                <a:srgbClr val="C98A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Font typeface="Arial"/>
              <a:buChar char="•"/>
            </a:pPr>
            <a:r>
              <a:rPr lang="en-US" sz="2400">
                <a:solidFill>
                  <a:srgbClr val="C98A2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sng" strike="noStrike" cap="none">
                <a:solidFill>
                  <a:srgbClr val="C98A2D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Instagram</a:t>
            </a:r>
            <a:endParaRPr sz="4400" b="0" i="0" u="none" strike="noStrike" cap="none">
              <a:solidFill>
                <a:srgbClr val="C98A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Font typeface="Arial"/>
              <a:buChar char="•"/>
            </a:pPr>
            <a:r>
              <a:rPr lang="en-US" sz="4400" b="0" i="0" u="none" strike="noStrike" cap="none">
                <a:solidFill>
                  <a:srgbClr val="C98A2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sng" strike="noStrike" cap="none">
                <a:solidFill>
                  <a:srgbClr val="C98A2D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endParaRPr sz="2800" b="0" i="0" u="none" strike="noStrike" cap="none">
              <a:solidFill>
                <a:srgbClr val="C98A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C98A2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sng" strike="noStrike" cap="none">
                <a:solidFill>
                  <a:srgbClr val="C98A2D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</a:t>
            </a:r>
            <a:endParaRPr sz="2800" b="0" i="0" u="none" strike="noStrike" cap="none">
              <a:solidFill>
                <a:srgbClr val="C98A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C98A2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sng" strike="noStrike" cap="none">
                <a:solidFill>
                  <a:srgbClr val="C98A2D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en-US" sz="2800" b="0" i="0" u="none" strike="noStrike" cap="none">
                <a:solidFill>
                  <a:srgbClr val="C98A2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>
              <a:solidFill>
                <a:srgbClr val="C98A2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C98A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6" descr="A group of colorful circular logo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24600" y="365125"/>
            <a:ext cx="5197475" cy="519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Attend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National Events</a:t>
            </a:r>
            <a:endParaRPr u="sng"/>
          </a:p>
        </p:txBody>
      </p:sp>
      <p:pic>
        <p:nvPicPr>
          <p:cNvPr id="176" name="Google Shape;176;p5"/>
          <p:cNvPicPr preferRelativeResize="0"/>
          <p:nvPr/>
        </p:nvPicPr>
        <p:blipFill>
          <a:blip r:embed="rId4"/>
          <a:srcRect t="7828" b="19020"/>
          <a:stretch/>
        </p:blipFill>
        <p:spPr>
          <a:xfrm>
            <a:off x="6579300" y="2897205"/>
            <a:ext cx="5458525" cy="265657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 dirty="0"/>
              <a:t> Alumni can attend various national events for professional development, networking opportunities, and opportunities to serve collegiate brothers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LEAD Schools (Fall)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LEAD Summits (Fall)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LEAD Provincial Conferences (Spring)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Grand Chapter Congress (Odd year </a:t>
            </a:r>
            <a:br>
              <a:rPr lang="en-US" dirty="0"/>
            </a:br>
            <a:r>
              <a:rPr lang="en-US" dirty="0"/>
              <a:t>summers)</a:t>
            </a:r>
            <a:endParaRPr dirty="0"/>
          </a:p>
          <a:p>
            <a:pPr marL="514350" lvl="1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Volunteer Leadership Trainings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Offer Financial Support</a:t>
            </a:r>
            <a:endParaRPr/>
          </a:p>
        </p:txBody>
      </p:sp>
      <p:pic>
        <p:nvPicPr>
          <p:cNvPr id="184" name="Google Shape;184;p7" descr="S:\DELTASIG Magazine\Novmeber '11\Congress Recap\Photos\IMG_5986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633550" y="3169100"/>
            <a:ext cx="4038600" cy="24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7"/>
          <p:cNvSpPr txBox="1">
            <a:spLocks noGrp="1"/>
          </p:cNvSpPr>
          <p:nvPr>
            <p:ph type="body" idx="2"/>
          </p:nvPr>
        </p:nvSpPr>
        <p:spPr>
          <a:xfrm>
            <a:off x="838150" y="1825625"/>
            <a:ext cx="10515600" cy="43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Donate</a:t>
            </a:r>
            <a:r>
              <a:rPr lang="en-US" dirty="0"/>
              <a:t> to a Leadership Foundation fund or the </a:t>
            </a:r>
            <a:r>
              <a:rPr lang="en-US" dirty="0" err="1"/>
              <a:t>Deltasig</a:t>
            </a:r>
            <a:r>
              <a:rPr lang="en-US" dirty="0"/>
              <a:t> Fund</a:t>
            </a:r>
            <a:endParaRPr sz="4400" dirty="0"/>
          </a:p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Help to start a scholarship for a chapter</a:t>
            </a:r>
            <a:endParaRPr sz="4400" dirty="0"/>
          </a:p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Donate directly to a chapter (Learn more about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Chapter Leadership Funds</a:t>
            </a:r>
            <a:r>
              <a:rPr lang="en-US" dirty="0"/>
              <a:t>)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Participate in our Founders’ Day Challenge </a:t>
            </a:r>
            <a:br>
              <a:rPr lang="en-US" dirty="0"/>
            </a:br>
            <a:r>
              <a:rPr lang="en-US" dirty="0"/>
              <a:t>and 4/25 annual giving drives</a:t>
            </a:r>
            <a:endParaRPr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Become a Chapter Champion</a:t>
            </a:r>
            <a:endParaRPr dirty="0"/>
          </a:p>
          <a:p>
            <a:pPr marL="17145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Think Globally, Act Locally</a:t>
            </a:r>
            <a:endParaRPr/>
          </a:p>
        </p:txBody>
      </p:sp>
      <p:sp>
        <p:nvSpPr>
          <p:cNvPr id="192" name="Google Shape;19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6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5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Assist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local collegiate chapters</a:t>
            </a:r>
            <a:endParaRPr/>
          </a:p>
          <a:p>
            <a:pPr marL="17145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Find out how to start a new one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Font typeface="Arial"/>
              <a:buNone/>
            </a:pPr>
            <a:endParaRPr/>
          </a:p>
        </p:txBody>
      </p:sp>
      <p:pic>
        <p:nvPicPr>
          <p:cNvPr id="193" name="Google Shape;193;p8"/>
          <p:cNvPicPr preferRelativeResize="0"/>
          <p:nvPr/>
        </p:nvPicPr>
        <p:blipFill rotWithShape="1">
          <a:blip r:embed="rId5">
            <a:alphaModFix/>
          </a:blip>
          <a:srcRect t="16507" r="50476" b="11143"/>
          <a:stretch/>
        </p:blipFill>
        <p:spPr>
          <a:xfrm>
            <a:off x="6781800" y="1447800"/>
            <a:ext cx="4572000" cy="417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Volunteer</a:t>
            </a:r>
            <a:endParaRPr/>
          </a:p>
        </p:txBody>
      </p:sp>
      <p:sp>
        <p:nvSpPr>
          <p:cNvPr id="200" name="Google Shape;200;p14"/>
          <p:cNvSpPr txBox="1">
            <a:spLocks noGrp="1"/>
          </p:cNvSpPr>
          <p:nvPr>
            <p:ph type="body" idx="1"/>
          </p:nvPr>
        </p:nvSpPr>
        <p:spPr>
          <a:xfrm>
            <a:off x="838200" y="1592263"/>
            <a:ext cx="5181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8A2D"/>
              </a:buClr>
              <a:buSzPts val="2600"/>
              <a:buChar char="•"/>
            </a:pPr>
            <a:r>
              <a:rPr lang="en-US" sz="2600" dirty="0"/>
              <a:t> District Director, Assistant DD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600"/>
              <a:buChar char="•"/>
            </a:pPr>
            <a:r>
              <a:rPr lang="en-US" sz="2600" dirty="0"/>
              <a:t> Chapter Advisor 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600"/>
              <a:buChar char="•"/>
            </a:pPr>
            <a:r>
              <a:rPr lang="en-US" sz="2600" dirty="0"/>
              <a:t> Regional Vice President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600"/>
              <a:buChar char="•"/>
            </a:pPr>
            <a:r>
              <a:rPr lang="en-US" sz="2600" dirty="0"/>
              <a:t> Provincial Vice President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600"/>
              <a:buChar char="•"/>
            </a:pPr>
            <a:r>
              <a:rPr lang="en-US" sz="2600" dirty="0"/>
              <a:t> Board of Directors (Grand President and VP-Finance)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600"/>
              <a:buChar char="•"/>
            </a:pPr>
            <a:r>
              <a:rPr lang="en-US" sz="2600" dirty="0"/>
              <a:t> Leadership Foundation Trustee</a:t>
            </a:r>
            <a:endParaRPr dirty="0"/>
          </a:p>
          <a:p>
            <a:pPr marL="17145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600"/>
              <a:buChar char="•"/>
            </a:pPr>
            <a:r>
              <a:rPr lang="en-US" sz="2600" dirty="0"/>
              <a:t> Contributor to </a:t>
            </a:r>
            <a:r>
              <a:rPr lang="en-US" sz="2600" i="1" dirty="0"/>
              <a:t>The Deltasig </a:t>
            </a:r>
            <a:r>
              <a:rPr lang="en-US" sz="2600" dirty="0"/>
              <a:t>magazine or Delta Sigma Pi news</a:t>
            </a:r>
            <a:endParaRPr dirty="0"/>
          </a:p>
          <a:p>
            <a:pPr marL="17145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4400"/>
              <a:buNone/>
            </a:pPr>
            <a:endParaRPr sz="4400" dirty="0"/>
          </a:p>
          <a:p>
            <a:pPr marL="17145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None/>
            </a:pPr>
            <a:endParaRPr dirty="0"/>
          </a:p>
        </p:txBody>
      </p:sp>
      <p:sp>
        <p:nvSpPr>
          <p:cNvPr id="201" name="Google Shape;201;p14"/>
          <p:cNvSpPr txBox="1">
            <a:spLocks noGrp="1"/>
          </p:cNvSpPr>
          <p:nvPr>
            <p:ph type="body" idx="2"/>
          </p:nvPr>
        </p:nvSpPr>
        <p:spPr>
          <a:xfrm>
            <a:off x="6172200" y="1592263"/>
            <a:ext cx="5181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Regional, Provincial, and National Committee Member</a:t>
            </a:r>
            <a:endParaRPr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2400"/>
              <a:buChar char="○"/>
            </a:pPr>
            <a:r>
              <a:rPr lang="en-US"/>
              <a:t>Alumni Development</a:t>
            </a:r>
            <a:endParaRPr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2400"/>
              <a:buChar char="○"/>
            </a:pPr>
            <a:r>
              <a:rPr lang="en-US"/>
              <a:t>Community Service</a:t>
            </a:r>
            <a:endParaRPr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2400"/>
              <a:buChar char="○"/>
            </a:pPr>
            <a:r>
              <a:rPr lang="en-US"/>
              <a:t>Professional Development</a:t>
            </a:r>
            <a:endParaRPr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2400"/>
              <a:buChar char="○"/>
            </a:pPr>
            <a:r>
              <a:rPr lang="en-US"/>
              <a:t>Scholastic Development and Awards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Leadership Foundation Committee Member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Chapter Champion</a:t>
            </a:r>
            <a:endParaRPr/>
          </a:p>
          <a:p>
            <a:pPr marL="17145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And more!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Interested in Volunteering?</a:t>
            </a:r>
            <a:endParaRPr/>
          </a:p>
        </p:txBody>
      </p:sp>
      <p:sp>
        <p:nvSpPr>
          <p:cNvPr id="208" name="Google Shape;208;p15"/>
          <p:cNvSpPr txBox="1">
            <a:spLocks noGrp="1"/>
          </p:cNvSpPr>
          <p:nvPr>
            <p:ph type="body" idx="1"/>
          </p:nvPr>
        </p:nvSpPr>
        <p:spPr>
          <a:xfrm>
            <a:off x="1981200" y="1417638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Contact your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Provincial or Regional Vice President</a:t>
            </a:r>
            <a:r>
              <a:rPr lang="en-US"/>
              <a:t> </a:t>
            </a:r>
            <a:endParaRPr/>
          </a:p>
          <a:p>
            <a:pPr marL="17145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Contact Central Office staff</a:t>
            </a:r>
            <a:endParaRPr/>
          </a:p>
          <a:p>
            <a:pPr marL="17145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Find more information in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Volunteer Leadership Manual</a:t>
            </a:r>
            <a:endParaRPr/>
          </a:p>
          <a:p>
            <a:pPr marL="171450" lvl="0" indent="-1143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 Complete the Volunteer Interest Form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Certified Deltasig Leader (CDL)</a:t>
            </a:r>
            <a:endParaRPr/>
          </a:p>
        </p:txBody>
      </p:sp>
      <p:sp>
        <p:nvSpPr>
          <p:cNvPr id="215" name="Google Shape;21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001000" cy="396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Tier 1</a:t>
            </a:r>
            <a:endParaRPr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2400"/>
              <a:buChar char="•"/>
            </a:pPr>
            <a:r>
              <a:rPr lang="en-US"/>
              <a:t>Core Volunteer Leadership Training E-learning Modules</a:t>
            </a:r>
            <a:endParaRPr/>
          </a:p>
          <a:p>
            <a:pPr marL="17145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Tier 2</a:t>
            </a:r>
            <a:endParaRPr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2400"/>
              <a:buChar char="•"/>
            </a:pPr>
            <a:r>
              <a:rPr lang="en-US"/>
              <a:t>Fraternity event participation </a:t>
            </a:r>
            <a:endParaRPr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2400"/>
              <a:buChar char="•"/>
            </a:pPr>
            <a:r>
              <a:rPr lang="en-US"/>
              <a:t>Complete the Advanced Volunteer Leadership Training      E-learning Modules</a:t>
            </a:r>
            <a:endParaRPr/>
          </a:p>
          <a:p>
            <a:pPr marL="514350" lvl="1" indent="-19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2400"/>
              <a:buNone/>
            </a:pPr>
            <a:endParaRPr/>
          </a:p>
          <a:p>
            <a:pPr marL="3429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2400"/>
              <a:buNone/>
            </a:pPr>
            <a:r>
              <a:rPr lang="en-US"/>
              <a:t>Learn more at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dsp.org/beacdl</a:t>
            </a:r>
            <a:endParaRPr/>
          </a:p>
          <a:p>
            <a:pPr marL="17145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None/>
            </a:pPr>
            <a:endParaRPr/>
          </a:p>
        </p:txBody>
      </p:sp>
      <p:pic>
        <p:nvPicPr>
          <p:cNvPr id="216" name="Google Shape;21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94800" y="1825625"/>
            <a:ext cx="2397125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63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Start Building Your Fraternal Network Today</a:t>
            </a:r>
            <a:endParaRPr/>
          </a:p>
        </p:txBody>
      </p:sp>
      <p:sp>
        <p:nvSpPr>
          <p:cNvPr id="222" name="Google Shape;222;p17"/>
          <p:cNvSpPr txBox="1">
            <a:spLocks noGrp="1"/>
          </p:cNvSpPr>
          <p:nvPr>
            <p:ph type="body" idx="1"/>
          </p:nvPr>
        </p:nvSpPr>
        <p:spPr>
          <a:xfrm>
            <a:off x="1981200" y="1905000"/>
            <a:ext cx="43434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8A2D"/>
              </a:buClr>
              <a:buSzPts val="3000"/>
              <a:buChar char="•"/>
            </a:pPr>
            <a:r>
              <a:rPr lang="en-US"/>
              <a:t> </a:t>
            </a:r>
            <a:r>
              <a:rPr lang="en-US" sz="3000" u="sng">
                <a:solidFill>
                  <a:schemeClr val="hlink"/>
                </a:solidFill>
                <a:hlinkClick r:id="rId3"/>
              </a:rPr>
              <a:t>Update your contact information</a:t>
            </a:r>
            <a:endParaRPr sz="3000"/>
          </a:p>
          <a:p>
            <a:pPr marL="171450" lvl="0" indent="-1905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3000"/>
              <a:buChar char="•"/>
            </a:pPr>
            <a:r>
              <a:rPr lang="en-US" sz="3000"/>
              <a:t> </a:t>
            </a:r>
            <a:r>
              <a:rPr lang="en-US" sz="3000" u="sng">
                <a:solidFill>
                  <a:schemeClr val="hlink"/>
                </a:solidFill>
                <a:hlinkClick r:id="rId4"/>
              </a:rPr>
              <a:t>Learn more about alumni life</a:t>
            </a:r>
            <a:endParaRPr sz="3000"/>
          </a:p>
          <a:p>
            <a:pPr marL="171450" lvl="0" indent="-1905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3000"/>
              <a:buChar char="•"/>
            </a:pPr>
            <a:r>
              <a:rPr lang="en-US" sz="3000"/>
              <a:t> </a:t>
            </a:r>
            <a:r>
              <a:rPr lang="en-US" sz="3000" u="sng">
                <a:solidFill>
                  <a:schemeClr val="hlink"/>
                </a:solidFill>
                <a:hlinkClick r:id="rId5"/>
              </a:rPr>
              <a:t>Contact your local alumni chapter</a:t>
            </a:r>
            <a:endParaRPr sz="3000"/>
          </a:p>
        </p:txBody>
      </p:sp>
      <p:pic>
        <p:nvPicPr>
          <p:cNvPr id="223" name="Google Shape;223;p17" descr="S:\DELTASIG Magazine\March '11\Beyond Campus\TCAC Toys for Tots.JPG"/>
          <p:cNvPicPr preferRelativeResize="0"/>
          <p:nvPr/>
        </p:nvPicPr>
        <p:blipFill rotWithShape="1">
          <a:blip r:embed="rId6">
            <a:alphaModFix/>
          </a:blip>
          <a:srcRect t="8553" r="2097" b="8552"/>
          <a:stretch/>
        </p:blipFill>
        <p:spPr>
          <a:xfrm>
            <a:off x="6805613" y="1905000"/>
            <a:ext cx="4130675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4780e9ef46_0_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There is no set path for alumni!</a:t>
            </a:r>
            <a:endParaRPr/>
          </a:p>
        </p:txBody>
      </p:sp>
      <p:sp>
        <p:nvSpPr>
          <p:cNvPr id="230" name="Google Shape;230;g34780e9ef46_0_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6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/>
              <a:t>Alumni life looks different for every brother and at every stage of life! </a:t>
            </a:r>
            <a:endParaRPr/>
          </a:p>
          <a:p>
            <a:pPr marL="457200" lvl="0" indent="-342900" algn="l" rtl="0">
              <a:spcBef>
                <a:spcPts val="75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Consider what alumni life can look like for you after graduation and know that this can change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The alumni experience is not linear!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Stay Involved?</a:t>
            </a:r>
            <a:endParaRPr/>
          </a:p>
        </p:txBody>
      </p:sp>
      <p:sp>
        <p:nvSpPr>
          <p:cNvPr id="98" name="Google Shape;98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6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Brotherhood for life!</a:t>
            </a:r>
            <a:endParaRPr/>
          </a:p>
          <a:p>
            <a:pPr marL="17145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Continuous professional development</a:t>
            </a:r>
            <a:endParaRPr/>
          </a:p>
          <a:p>
            <a:pPr marL="17145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Give back to other brothers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2400"/>
              <a:buFont typeface="Arial"/>
              <a:buNone/>
            </a:pPr>
            <a:endParaRPr/>
          </a:p>
        </p:txBody>
      </p:sp>
      <p:pic>
        <p:nvPicPr>
          <p:cNvPr id="99" name="Google Shape;99;p2"/>
          <p:cNvPicPr preferRelativeResize="0"/>
          <p:nvPr/>
        </p:nvPicPr>
        <p:blipFill>
          <a:blip r:embed="rId3"/>
          <a:srcRect l="4065" t="18620" r="9832" b="17079"/>
          <a:stretch/>
        </p:blipFill>
        <p:spPr>
          <a:xfrm>
            <a:off x="6839712" y="1938528"/>
            <a:ext cx="5193791" cy="3474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4780e9ef46_0_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Pause!</a:t>
            </a:r>
            <a:endParaRPr/>
          </a:p>
        </p:txBody>
      </p:sp>
      <p:sp>
        <p:nvSpPr>
          <p:cNvPr id="237" name="Google Shape;237;g34780e9ef46_0_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6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/>
              <a:t>What might alumni life look like for you next year? What are you hoping to gain from DSP after graduation?</a:t>
            </a:r>
            <a:endParaRPr/>
          </a:p>
          <a:p>
            <a:pPr marL="457200" lvl="0" indent="-342900" algn="l" rtl="0">
              <a:spcBef>
                <a:spcPts val="75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Take a moment to write down your answers to those questions.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Write down one action item you will take over the summer to help connect you with the fraternity.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Ideas include connecting with alumni on social media, contacting an alumni chapter, or contacting your RVP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Share your ideas with a partner.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8"/>
          <p:cNvSpPr txBox="1">
            <a:spLocks noGrp="1"/>
          </p:cNvSpPr>
          <p:nvPr>
            <p:ph type="title"/>
          </p:nvPr>
        </p:nvSpPr>
        <p:spPr>
          <a:xfrm>
            <a:off x="2362200" y="457200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You!</a:t>
            </a:r>
            <a:endParaRPr/>
          </a:p>
        </p:txBody>
      </p:sp>
      <p:sp>
        <p:nvSpPr>
          <p:cNvPr id="244" name="Google Shape;244;p18"/>
          <p:cNvSpPr txBox="1">
            <a:spLocks noGrp="1"/>
          </p:cNvSpPr>
          <p:nvPr>
            <p:ph type="body" idx="1"/>
          </p:nvPr>
        </p:nvSpPr>
        <p:spPr>
          <a:xfrm>
            <a:off x="2362200" y="1676400"/>
            <a:ext cx="74676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To receive a copy of this PowerPoint Presentation, please contact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centraloffice@dsp.org</a:t>
            </a:r>
            <a:r>
              <a:rPr lang="en-US"/>
              <a:t>.   </a:t>
            </a:r>
            <a:endParaRPr/>
          </a:p>
          <a:p>
            <a:pPr marL="17145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To receive credit for this presentation towards Certified Deltasig Leader (CDL) renewal certification, please visit this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page</a:t>
            </a:r>
            <a:r>
              <a:rPr lang="en-US"/>
              <a:t>.</a:t>
            </a:r>
            <a:endParaRPr/>
          </a:p>
          <a:p>
            <a:pPr marL="17145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None/>
            </a:pPr>
            <a:endParaRPr u="sng">
              <a:solidFill>
                <a:schemeClr val="hlink"/>
              </a:solidFill>
              <a:hlinkClick r:id="rId5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Fraternity Benefits</a:t>
            </a: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6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Career Development</a:t>
            </a:r>
            <a:endParaRPr/>
          </a:p>
          <a:p>
            <a:pPr marL="17145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Fraternity Partners</a:t>
            </a:r>
            <a:endParaRPr/>
          </a:p>
          <a:p>
            <a:pPr marL="17145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Deltasig E-Learning</a:t>
            </a:r>
            <a:endParaRPr/>
          </a:p>
        </p:txBody>
      </p:sp>
      <p:pic>
        <p:nvPicPr>
          <p:cNvPr id="107" name="Google Shape;107;p3"/>
          <p:cNvPicPr preferRelativeResize="0"/>
          <p:nvPr/>
        </p:nvPicPr>
        <p:blipFill>
          <a:blip r:embed="rId6"/>
          <a:srcRect l="7467" r="7467"/>
          <a:stretch/>
        </p:blipFill>
        <p:spPr>
          <a:xfrm>
            <a:off x="5715000" y="1825625"/>
            <a:ext cx="5979695" cy="348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2133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Update Your Contact Information</a:t>
            </a:r>
            <a:endParaRPr/>
          </a:p>
        </p:txBody>
      </p:sp>
      <p:pic>
        <p:nvPicPr>
          <p:cNvPr id="114" name="Google Shape;114;p4"/>
          <p:cNvPicPr preferRelativeResize="0"/>
          <p:nvPr/>
        </p:nvPicPr>
        <p:blipFill rotWithShape="1">
          <a:blip r:embed="rId4">
            <a:alphaModFix/>
          </a:blip>
          <a:srcRect l="11905" t="7333" r="11905" b="24094"/>
          <a:stretch/>
        </p:blipFill>
        <p:spPr>
          <a:xfrm>
            <a:off x="2133600" y="1483300"/>
            <a:ext cx="7315199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/>
          <p:nvPr/>
        </p:nvSpPr>
        <p:spPr>
          <a:xfrm rot="1028955">
            <a:off x="8996363" y="1252538"/>
            <a:ext cx="1905000" cy="838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C98A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4780e9ef46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Pause!</a:t>
            </a:r>
            <a:endParaRPr/>
          </a:p>
        </p:txBody>
      </p:sp>
      <p:sp>
        <p:nvSpPr>
          <p:cNvPr id="122" name="Google Shape;122;g34780e9ef46_0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6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r>
              <a:rPr lang="en-US"/>
              <a:t>Before we move on, take a moment to </a:t>
            </a:r>
            <a:br>
              <a:rPr lang="en-US"/>
            </a:br>
            <a:r>
              <a:rPr lang="en-US"/>
              <a:t>update your contact info. </a:t>
            </a:r>
            <a:endParaRPr/>
          </a:p>
          <a:p>
            <a:pPr marL="457200" lvl="0" indent="-342900" algn="l" rtl="0">
              <a:spcBef>
                <a:spcPts val="75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Specifically, make sure your information </a:t>
            </a:r>
            <a:br>
              <a:rPr lang="en-US"/>
            </a:br>
            <a:r>
              <a:rPr lang="en-US"/>
              <a:t>is up to date and that you have an email </a:t>
            </a:r>
            <a:br>
              <a:rPr lang="en-US"/>
            </a:br>
            <a:r>
              <a:rPr lang="en-US"/>
              <a:t>address listed that is NOT your campus </a:t>
            </a:r>
            <a:br>
              <a:rPr lang="en-US"/>
            </a:br>
            <a:r>
              <a:rPr lang="en-US"/>
              <a:t>email.</a:t>
            </a:r>
            <a:endParaRPr/>
          </a:p>
        </p:txBody>
      </p:sp>
      <p:pic>
        <p:nvPicPr>
          <p:cNvPr id="123" name="Google Shape;123;g34780e9ef4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2778" y="939275"/>
            <a:ext cx="4282870" cy="4290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Alumni Chapters</a:t>
            </a:r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body" idx="1"/>
          </p:nvPr>
        </p:nvSpPr>
        <p:spPr>
          <a:xfrm>
            <a:off x="1981200" y="14478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Join an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Alumni Chapter</a:t>
            </a:r>
            <a:endParaRPr/>
          </a:p>
          <a:p>
            <a:pPr marL="17145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Start a new Chapter– see if an Alumni Contact is interested in starting one in your area</a:t>
            </a:r>
            <a:endParaRPr/>
          </a:p>
        </p:txBody>
      </p:sp>
      <p:pic>
        <p:nvPicPr>
          <p:cNvPr id="131" name="Google Shape;131;p9"/>
          <p:cNvPicPr preferRelativeResize="0"/>
          <p:nvPr/>
        </p:nvPicPr>
        <p:blipFill>
          <a:blip r:embed="rId4"/>
          <a:srcRect/>
          <a:stretch/>
        </p:blipFill>
        <p:spPr>
          <a:xfrm>
            <a:off x="3627438" y="2982406"/>
            <a:ext cx="4937125" cy="244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Do They Do?</a:t>
            </a:r>
            <a:endParaRPr/>
          </a:p>
        </p:txBody>
      </p:sp>
      <p:sp>
        <p:nvSpPr>
          <p:cNvPr id="138" name="Google Shape;138;p10"/>
          <p:cNvSpPr txBox="1">
            <a:spLocks noGrp="1"/>
          </p:cNvSpPr>
          <p:nvPr>
            <p:ph type="body" idx="1"/>
          </p:nvPr>
        </p:nvSpPr>
        <p:spPr>
          <a:xfrm>
            <a:off x="1219200" y="1690688"/>
            <a:ext cx="41910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Provide a local network for alumni</a:t>
            </a:r>
            <a:endParaRPr/>
          </a:p>
          <a:p>
            <a:pPr marL="17145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Act as a resource for collegiate chapters</a:t>
            </a:r>
            <a:endParaRPr/>
          </a:p>
          <a:p>
            <a:pPr marL="17145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Host a variety of social, professional, and service events</a:t>
            </a:r>
            <a:endParaRPr/>
          </a:p>
          <a:p>
            <a:pPr marL="17145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None/>
            </a:pPr>
            <a:endParaRPr/>
          </a:p>
        </p:txBody>
      </p:sp>
      <p:pic>
        <p:nvPicPr>
          <p:cNvPr id="139" name="Google Shape;139;p10"/>
          <p:cNvPicPr preferRelativeResize="0"/>
          <p:nvPr/>
        </p:nvPicPr>
        <p:blipFill>
          <a:blip r:embed="rId3"/>
          <a:srcRect t="160" b="160"/>
          <a:stretch/>
        </p:blipFill>
        <p:spPr>
          <a:xfrm>
            <a:off x="6051549" y="1588169"/>
            <a:ext cx="4622867" cy="3416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Are They Different?</a:t>
            </a:r>
            <a:endParaRPr/>
          </a:p>
        </p:txBody>
      </p:sp>
      <p:sp>
        <p:nvSpPr>
          <p:cNvPr id="146" name="Google Shape;146;p11"/>
          <p:cNvSpPr txBox="1">
            <a:spLocks noGrp="1"/>
          </p:cNvSpPr>
          <p:nvPr>
            <p:ph type="body" idx="1"/>
          </p:nvPr>
        </p:nvSpPr>
        <p:spPr>
          <a:xfrm>
            <a:off x="838200" y="1600200"/>
            <a:ext cx="10515600" cy="396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No CMP requirements!</a:t>
            </a:r>
            <a:endParaRPr/>
          </a:p>
          <a:p>
            <a:pPr marL="17145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No regular chapter meetings</a:t>
            </a:r>
            <a:endParaRPr/>
          </a:p>
          <a:p>
            <a:pPr marL="514350" lvl="1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In many chapters, events are more social with one business meeting per year to elect officers</a:t>
            </a:r>
            <a:endParaRPr/>
          </a:p>
          <a:p>
            <a:pPr marL="17145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No attendance policies for members</a:t>
            </a:r>
            <a:endParaRPr/>
          </a:p>
          <a:p>
            <a:pPr marL="17145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Low chapter dues</a:t>
            </a:r>
            <a:endParaRPr/>
          </a:p>
          <a:p>
            <a:pPr marL="514350" lvl="1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Chapter dues generally range from $10-$50 per year, depending on the chapter</a:t>
            </a:r>
            <a:endParaRPr/>
          </a:p>
          <a:p>
            <a:pPr marL="17145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Find a Local Alumni Chapter</a:t>
            </a:r>
            <a:endParaRPr/>
          </a:p>
        </p:txBody>
      </p:sp>
      <p:sp>
        <p:nvSpPr>
          <p:cNvPr id="153" name="Google Shape;153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6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Visit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www.dsp.org/alumni-members</a:t>
            </a:r>
            <a:r>
              <a:rPr lang="en-US"/>
              <a:t> </a:t>
            </a:r>
            <a:endParaRPr/>
          </a:p>
          <a:p>
            <a:pPr marL="17145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Ask your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Regional VP, Provincial VP or Provincial Alumni Development Chair </a:t>
            </a:r>
            <a:endParaRPr/>
          </a:p>
          <a:p>
            <a:pPr marL="17145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Contact Central Office </a:t>
            </a:r>
            <a:endParaRPr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2400"/>
              <a:buChar char="•"/>
            </a:pPr>
            <a:r>
              <a:rPr lang="en-US" u="sng">
                <a:solidFill>
                  <a:schemeClr val="hlink"/>
                </a:solidFill>
                <a:hlinkClick r:id="rId5"/>
              </a:rPr>
              <a:t>alumni@dsp.org</a:t>
            </a:r>
            <a:r>
              <a:rPr lang="en-US"/>
              <a:t> </a:t>
            </a:r>
            <a:endParaRPr/>
          </a:p>
          <a:p>
            <a:pPr marL="51435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C98A2D"/>
              </a:buClr>
              <a:buSzPts val="2400"/>
              <a:buChar char="•"/>
            </a:pPr>
            <a:r>
              <a:rPr lang="en-US"/>
              <a:t> 513-523-1907</a:t>
            </a:r>
            <a:endParaRPr/>
          </a:p>
          <a:p>
            <a:pPr marL="171450" lvl="0" indent="-177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C98A2D"/>
              </a:buClr>
              <a:buSzPts val="2800"/>
              <a:buChar char="•"/>
            </a:pPr>
            <a:r>
              <a:rPr lang="en-US"/>
              <a:t> Seek out alumni at </a:t>
            </a:r>
            <a:r>
              <a:rPr lang="en-US" u="sng">
                <a:solidFill>
                  <a:schemeClr val="hlink"/>
                </a:solidFill>
                <a:hlinkClick r:id="rId6"/>
              </a:rPr>
              <a:t>national events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1005</Words>
  <Application>Microsoft Office PowerPoint</Application>
  <PresentationFormat>Widescreen</PresentationFormat>
  <Paragraphs>136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Lustria</vt:lpstr>
      <vt:lpstr>Arial</vt:lpstr>
      <vt:lpstr>Calibri</vt:lpstr>
      <vt:lpstr>1_Office Theme</vt:lpstr>
      <vt:lpstr>Delta Sigma Pi is for Life</vt:lpstr>
      <vt:lpstr>Why Stay Involved?</vt:lpstr>
      <vt:lpstr>Fraternity Benefits</vt:lpstr>
      <vt:lpstr>Update Your Contact Information</vt:lpstr>
      <vt:lpstr>Pause!</vt:lpstr>
      <vt:lpstr>Alumni Chapters</vt:lpstr>
      <vt:lpstr>What Do They Do?</vt:lpstr>
      <vt:lpstr>How Are They Different?</vt:lpstr>
      <vt:lpstr>Find a Local Alumni Chapter</vt:lpstr>
      <vt:lpstr>Pause!</vt:lpstr>
      <vt:lpstr>Network through  Social Media</vt:lpstr>
      <vt:lpstr>Attend National Events</vt:lpstr>
      <vt:lpstr>Offer Financial Support</vt:lpstr>
      <vt:lpstr>Think Globally, Act Locally</vt:lpstr>
      <vt:lpstr>Volunteer</vt:lpstr>
      <vt:lpstr>Interested in Volunteering?</vt:lpstr>
      <vt:lpstr>Certified Deltasig Leader (CDL)</vt:lpstr>
      <vt:lpstr>Start Building Your Fraternal Network Today</vt:lpstr>
      <vt:lpstr>There is no set path for alumni!</vt:lpstr>
      <vt:lpstr>Pause!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htroyer</dc:creator>
  <cp:lastModifiedBy>Jessica Cole</cp:lastModifiedBy>
  <cp:revision>2</cp:revision>
  <dcterms:created xsi:type="dcterms:W3CDTF">2009-10-08T15:02:36Z</dcterms:created>
  <dcterms:modified xsi:type="dcterms:W3CDTF">2025-04-04T13:50:08Z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0x010100F825A2DAA2380945AEDC7C442C00F774</vt:lpwstr>
  </property>
  <property fmtid="{D5CDD505-2E9C-101B-9397-08002B2CF9AE}" pid="3" name="MediaServiceImageTags">
    <vt:lpwstr/>
  </property>
</Properties>
</file>