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notesSlides/notesSlide1.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2.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3.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4.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6" r:id="rId6"/>
    <p:sldId id="262" r:id="rId7"/>
    <p:sldId id="263" r:id="rId8"/>
    <p:sldId id="265" r:id="rId9"/>
    <p:sldId id="264" r:id="rId10"/>
  </p:sldIdLst>
  <p:sldSz cx="12192000" cy="6858000"/>
  <p:notesSz cx="6985000" cy="92837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8A2D"/>
    <a:srgbClr val="330068"/>
    <a:srgbClr val="49075A"/>
    <a:srgbClr val="E6E6E6"/>
    <a:srgbClr val="0032AB"/>
    <a:srgbClr val="213A86"/>
    <a:srgbClr val="2D2D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2914" autoAdjust="0"/>
  </p:normalViewPr>
  <p:slideViewPr>
    <p:cSldViewPr snapToGrid="0">
      <p:cViewPr varScale="1">
        <p:scale>
          <a:sx n="61" d="100"/>
          <a:sy n="61" d="100"/>
        </p:scale>
        <p:origin x="660" y="60"/>
      </p:cViewPr>
      <p:guideLst/>
    </p:cSldViewPr>
  </p:slideViewPr>
  <p:outlineViewPr>
    <p:cViewPr>
      <p:scale>
        <a:sx n="33" d="100"/>
        <a:sy n="33" d="100"/>
      </p:scale>
      <p:origin x="0" y="0"/>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0E5B8A55-4B37-4EBD-9DBB-43931EEF8BEF}" type="datetimeFigureOut">
              <a:rPr lang="en-US" smtClean="0"/>
              <a:t>12/12/2019</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77849478-85B2-4E67-AC7A-BB40BCD3F54A}" type="slidenum">
              <a:rPr lang="en-US" smtClean="0"/>
              <a:t>‹#›</a:t>
            </a:fld>
            <a:endParaRPr lang="en-US"/>
          </a:p>
        </p:txBody>
      </p:sp>
    </p:spTree>
    <p:extLst>
      <p:ext uri="{BB962C8B-B14F-4D97-AF65-F5344CB8AC3E}">
        <p14:creationId xmlns:p14="http://schemas.microsoft.com/office/powerpoint/2010/main" val="1634236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849478-85B2-4E67-AC7A-BB40BCD3F54A}" type="slidenum">
              <a:rPr lang="en-US" smtClean="0"/>
              <a:t>1</a:t>
            </a:fld>
            <a:endParaRPr lang="en-US"/>
          </a:p>
        </p:txBody>
      </p:sp>
    </p:spTree>
    <p:extLst>
      <p:ext uri="{BB962C8B-B14F-4D97-AF65-F5344CB8AC3E}">
        <p14:creationId xmlns:p14="http://schemas.microsoft.com/office/powerpoint/2010/main" val="1930060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a:t>Energized by the growth and success of the Fraternity and inspired by the ongoing commitment to Delta Sigma Pi’s Strategic Priorities, the Board of Trustees took a hard look backward and forward at the Leadership Foundation. The result was an aggressive restructuring aimed at proactively raising significantly more funding to support Delta Sigma Pi and our members. The goal is to provide many more opportunities for many more brothers to develop personally, professionally and academically.</a:t>
            </a:r>
          </a:p>
          <a:p>
            <a:endParaRPr lang="en-US" dirty="0" smtClean="0"/>
          </a:p>
          <a:p>
            <a:r>
              <a:rPr lang="en-US" dirty="0"/>
              <a:t>Although a legally separate entity, the Delta Sigma Pi Leadership Foundation exists to support the Fraternity. </a:t>
            </a:r>
          </a:p>
        </p:txBody>
      </p:sp>
      <p:sp>
        <p:nvSpPr>
          <p:cNvPr id="4" name="Slide Number Placeholder 3"/>
          <p:cNvSpPr>
            <a:spLocks noGrp="1"/>
          </p:cNvSpPr>
          <p:nvPr>
            <p:ph type="sldNum" sz="quarter" idx="10"/>
          </p:nvPr>
        </p:nvSpPr>
        <p:spPr/>
        <p:txBody>
          <a:bodyPr/>
          <a:lstStyle/>
          <a:p>
            <a:fld id="{77849478-85B2-4E67-AC7A-BB40BCD3F54A}" type="slidenum">
              <a:rPr lang="en-US" smtClean="0"/>
              <a:t>2</a:t>
            </a:fld>
            <a:endParaRPr lang="en-US"/>
          </a:p>
        </p:txBody>
      </p:sp>
    </p:spTree>
    <p:extLst>
      <p:ext uri="{BB962C8B-B14F-4D97-AF65-F5344CB8AC3E}">
        <p14:creationId xmlns:p14="http://schemas.microsoft.com/office/powerpoint/2010/main" val="2799442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Foundation continues to engage alumni, collegians, faculty, parents and friends in financially supporting Delta Sigma Pi. In order to accomplish this, philanthropic funds are raised in a variety of ways matching organizational needs to donor passions and interests. </a:t>
            </a:r>
          </a:p>
        </p:txBody>
      </p:sp>
      <p:sp>
        <p:nvSpPr>
          <p:cNvPr id="4" name="Slide Number Placeholder 3"/>
          <p:cNvSpPr>
            <a:spLocks noGrp="1"/>
          </p:cNvSpPr>
          <p:nvPr>
            <p:ph type="sldNum" sz="quarter" idx="10"/>
          </p:nvPr>
        </p:nvSpPr>
        <p:spPr/>
        <p:txBody>
          <a:bodyPr/>
          <a:lstStyle/>
          <a:p>
            <a:fld id="{77849478-85B2-4E67-AC7A-BB40BCD3F54A}" type="slidenum">
              <a:rPr lang="en-US" smtClean="0"/>
              <a:t>3</a:t>
            </a:fld>
            <a:endParaRPr lang="en-US"/>
          </a:p>
        </p:txBody>
      </p:sp>
    </p:spTree>
    <p:extLst>
      <p:ext uri="{BB962C8B-B14F-4D97-AF65-F5344CB8AC3E}">
        <p14:creationId xmlns:p14="http://schemas.microsoft.com/office/powerpoint/2010/main" val="2233607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a:t>The primary purpose of the </a:t>
            </a:r>
            <a:r>
              <a:rPr lang="en-US" dirty="0" smtClean="0"/>
              <a:t>Foundation </a:t>
            </a:r>
            <a:r>
              <a:rPr lang="en-US" dirty="0"/>
              <a:t>is to support the Fraternity and its members. Over the years, the Fraternity has created and launched several high quality educational and leadership development programs that take place on an annual or biennial basis. The Leadership Foundation provides annual grants to help support the educational components of these programs to ensure high quality educational material and to lower the cost per attendee. </a:t>
            </a:r>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77849478-85B2-4E67-AC7A-BB40BCD3F54A}" type="slidenum">
              <a:rPr lang="en-US" smtClean="0"/>
              <a:t>4</a:t>
            </a:fld>
            <a:endParaRPr lang="en-US"/>
          </a:p>
        </p:txBody>
      </p:sp>
    </p:spTree>
    <p:extLst>
      <p:ext uri="{BB962C8B-B14F-4D97-AF65-F5344CB8AC3E}">
        <p14:creationId xmlns:p14="http://schemas.microsoft.com/office/powerpoint/2010/main" val="829316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Through the generosity of countless Delta Sigma Pi brothers and friends, there are over 60 academic scholarships available ranging from $300 to $5,000. Nearly $60,000 in academic scholarships are awarded annually. The annual deadline for application is June 15. </a:t>
            </a:r>
          </a:p>
          <a:p>
            <a:r>
              <a:rPr lang="en-US" dirty="0"/>
              <a:t> </a:t>
            </a:r>
            <a:endParaRPr lang="en-US" dirty="0" smtClean="0"/>
          </a:p>
          <a:p>
            <a:r>
              <a:rPr lang="en-US" dirty="0" smtClean="0"/>
              <a:t>Through local and national efforts, alumni and friends are encouraged to financially support the local chapter through giving to a</a:t>
            </a:r>
            <a:r>
              <a:rPr lang="en-US" baseline="0" dirty="0" smtClean="0"/>
              <a:t> Chapter Leadership Fund</a:t>
            </a:r>
            <a:r>
              <a:rPr lang="en-US" dirty="0" smtClean="0"/>
              <a:t>. Once gifts are made to the chapter’s CLF, the chapter can start requesting grants. </a:t>
            </a:r>
          </a:p>
          <a:p>
            <a:endParaRPr lang="en-US" dirty="0" smtClean="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Foundation manages a number of endowment funds that were set up by alumni to directly support a chapter, region or province</a:t>
            </a:r>
            <a:r>
              <a:rPr lang="en-US" baseline="0" dirty="0" smtClean="0"/>
              <a:t>. </a:t>
            </a:r>
            <a:endParaRPr lang="en-US" dirty="0" smtClean="0"/>
          </a:p>
          <a:p>
            <a:endParaRPr lang="en-US" dirty="0" smtClean="0">
              <a:effectLst/>
            </a:endParaRPr>
          </a:p>
          <a:p>
            <a:r>
              <a:rPr lang="en-US" dirty="0"/>
              <a:t>The </a:t>
            </a:r>
            <a:r>
              <a:rPr lang="en-US" dirty="0" smtClean="0"/>
              <a:t>Foundation </a:t>
            </a:r>
            <a:r>
              <a:rPr lang="en-US" dirty="0"/>
              <a:t>is proud to continue its support of Delta Sigma Pi’s Collegian of the Year program. </a:t>
            </a:r>
            <a:r>
              <a:rPr lang="en-US" dirty="0" smtClean="0"/>
              <a:t>National </a:t>
            </a:r>
            <a:r>
              <a:rPr lang="en-US" dirty="0"/>
              <a:t>award winners are eligible to receive a $5,000 academic </a:t>
            </a:r>
            <a:r>
              <a:rPr lang="en-US" dirty="0" smtClean="0"/>
              <a:t>scholarship.</a:t>
            </a:r>
            <a:r>
              <a:rPr lang="en-US" baseline="0" dirty="0" smtClean="0"/>
              <a:t> </a:t>
            </a:r>
            <a:r>
              <a:rPr lang="en-US" dirty="0" smtClean="0"/>
              <a:t>Provincial </a:t>
            </a:r>
            <a:r>
              <a:rPr lang="en-US" dirty="0"/>
              <a:t>Collegian of the Year winners receive a $500 academic </a:t>
            </a:r>
            <a:r>
              <a:rPr lang="en-US" dirty="0" smtClean="0"/>
              <a:t>scholarship. Regional </a:t>
            </a:r>
            <a:r>
              <a:rPr lang="en-US" dirty="0"/>
              <a:t>Collegian of the Year winners receive a cash </a:t>
            </a:r>
            <a:r>
              <a:rPr lang="en-US" dirty="0" smtClean="0"/>
              <a:t>award.</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77849478-85B2-4E67-AC7A-BB40BCD3F54A}" type="slidenum">
              <a:rPr lang="en-US" smtClean="0"/>
              <a:t>5</a:t>
            </a:fld>
            <a:endParaRPr lang="en-US"/>
          </a:p>
        </p:txBody>
      </p:sp>
    </p:spTree>
    <p:extLst>
      <p:ext uri="{BB962C8B-B14F-4D97-AF65-F5344CB8AC3E}">
        <p14:creationId xmlns:p14="http://schemas.microsoft.com/office/powerpoint/2010/main" val="929008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a:t>The Foundation offers several methods of giving to suit your specific interests and needs. We offer a number of vehicles providing donors the chance to make an immediate difference or plan a long-term gift. </a:t>
            </a:r>
          </a:p>
          <a:p>
            <a:pPr defTabSz="929579"/>
            <a:endParaRPr lang="en-US" dirty="0"/>
          </a:p>
          <a:p>
            <a:pPr defTabSz="929579"/>
            <a:r>
              <a:rPr lang="en-US" dirty="0"/>
              <a:t>The Foundation established a Chapter Leadership Fund (CLFs) for each Delta Sigma Pi chapter. CLFs are chapter-specific accounts created to receive designated charitable gifts from those who wish to directly support a local chapter. Chapters can request grants to defray the direct costs related to a Delta Sigma Pi program, including registration fees, travel and lodging. </a:t>
            </a:r>
          </a:p>
          <a:p>
            <a:pPr defTabSz="929579"/>
            <a:endParaRPr lang="en-US" dirty="0"/>
          </a:p>
          <a:p>
            <a:pPr defTabSz="929579"/>
            <a:r>
              <a:rPr lang="en-US" dirty="0" smtClean="0"/>
              <a:t>The Presidents</a:t>
            </a:r>
            <a:r>
              <a:rPr lang="en-US" dirty="0"/>
              <a:t>’ Academy </a:t>
            </a:r>
            <a:r>
              <a:rPr lang="en-US" dirty="0" smtClean="0"/>
              <a:t>Fund is </a:t>
            </a:r>
            <a:r>
              <a:rPr lang="en-US" dirty="0"/>
              <a:t>a restricted fund set up to receive </a:t>
            </a:r>
            <a:r>
              <a:rPr lang="en-US" dirty="0" smtClean="0"/>
              <a:t>gifts </a:t>
            </a:r>
            <a:r>
              <a:rPr lang="en-US" dirty="0"/>
              <a:t>from those who wish to directly support the Presidents’ Academy. An annual grant is provided to Delta Sigma Pi to directly support chapter presidents’ registration, travel and lodging and direct educational costs.</a:t>
            </a:r>
          </a:p>
          <a:p>
            <a:endParaRPr lang="en-US" dirty="0" smtClean="0"/>
          </a:p>
          <a:p>
            <a:pPr defTabSz="929579"/>
            <a:r>
              <a:rPr lang="en-US" dirty="0" smtClean="0"/>
              <a:t>The LEAD Fund is </a:t>
            </a:r>
            <a:r>
              <a:rPr lang="en-US" dirty="0"/>
              <a:t>a restricted fund set up to receive </a:t>
            </a:r>
            <a:r>
              <a:rPr lang="en-US" dirty="0" smtClean="0"/>
              <a:t>gifts </a:t>
            </a:r>
            <a:r>
              <a:rPr lang="en-US" dirty="0"/>
              <a:t>from those who wish to directly support the Fraternity’s educational programs such as LEAD Schools, LEAD Provincial Conferences and educational programming during Grand Chapter Congress. An annual grant </a:t>
            </a:r>
            <a:r>
              <a:rPr lang="en-US" dirty="0" smtClean="0"/>
              <a:t>is provided </a:t>
            </a:r>
            <a:r>
              <a:rPr lang="en-US" dirty="0"/>
              <a:t>to Delta Sigma Pi to directly support all of the Fraternity’s educational programs, including keynote speakers and educational sessions. </a:t>
            </a:r>
          </a:p>
          <a:p>
            <a:endParaRPr lang="en-US" dirty="0" smtClean="0"/>
          </a:p>
          <a:p>
            <a:r>
              <a:rPr lang="en-US" dirty="0" smtClean="0">
                <a:effectLst/>
              </a:rPr>
              <a:t>The Deltasig Annual Fund directly supports the Foundation’s mission to generate and provide financial support for Delta Sigma Pi educational and charitable programs, which assists members to achieve excellence within the community. Annual academic scholarships, educational grants, member engagement efforts and philanthropic operations are funded by the annual fund. </a:t>
            </a:r>
          </a:p>
          <a:p>
            <a:endParaRPr lang="en-US" dirty="0" smtClean="0"/>
          </a:p>
          <a:p>
            <a:r>
              <a:rPr lang="en-US" dirty="0"/>
              <a:t>The Foundation manages and administers a number of endowment funds set up by generous donors over time. These funds directly support individual scholarships, chapter grants and other annual educational grants</a:t>
            </a:r>
            <a:r>
              <a:rPr lang="en-US" dirty="0" smtClean="0"/>
              <a:t>.</a:t>
            </a:r>
          </a:p>
          <a:p>
            <a:endParaRPr lang="en-US" dirty="0"/>
          </a:p>
        </p:txBody>
      </p:sp>
      <p:sp>
        <p:nvSpPr>
          <p:cNvPr id="4" name="Slide Number Placeholder 3"/>
          <p:cNvSpPr>
            <a:spLocks noGrp="1"/>
          </p:cNvSpPr>
          <p:nvPr>
            <p:ph type="sldNum" sz="quarter" idx="10"/>
          </p:nvPr>
        </p:nvSpPr>
        <p:spPr/>
        <p:txBody>
          <a:bodyPr/>
          <a:lstStyle/>
          <a:p>
            <a:fld id="{77849478-85B2-4E67-AC7A-BB40BCD3F54A}" type="slidenum">
              <a:rPr lang="en-US" smtClean="0"/>
              <a:t>6</a:t>
            </a:fld>
            <a:endParaRPr lang="en-US"/>
          </a:p>
        </p:txBody>
      </p:sp>
    </p:spTree>
    <p:extLst>
      <p:ext uri="{BB962C8B-B14F-4D97-AF65-F5344CB8AC3E}">
        <p14:creationId xmlns:p14="http://schemas.microsoft.com/office/powerpoint/2010/main" val="3541908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US" dirty="0"/>
              <a:t>The Foundation created and launched the Deltasig Investors Roundtable in January 2019. The Investors Roundtable recognizes those distinguished Deltasigs who financially support Delta Sigma Pi at a strategic level through annual gifts totaling $1,200 or more. The Deltasig Investors Roundtable is the Foundation’s premier annual giving society. All gifts (unrestricted and restricted) in a given fiscal </a:t>
            </a:r>
            <a:r>
              <a:rPr lang="en-US" dirty="0" smtClean="0"/>
              <a:t>year </a:t>
            </a:r>
            <a:r>
              <a:rPr lang="en-US" dirty="0"/>
              <a:t>count towards an individual’s membership.</a:t>
            </a:r>
          </a:p>
          <a:p>
            <a:endParaRPr lang="en-US" dirty="0" smtClean="0"/>
          </a:p>
          <a:p>
            <a:r>
              <a:rPr lang="en-US" dirty="0"/>
              <a:t>The Living Legacy Society is a special group of donors who play an important role in the advancement of Delta Sigma Pi. Membership is reserved for those who have named the Foundation as a beneficiary of their estate or have directed another planned gift to the Foundation.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Deltasig For Life </a:t>
            </a:r>
            <a:r>
              <a:rPr lang="en-US" dirty="0" smtClean="0"/>
              <a:t>Donor </a:t>
            </a:r>
            <a:r>
              <a:rPr lang="en-US" dirty="0"/>
              <a:t>Program continues to be one of Deltasig’s most popular giving programs. DFLD is the Foundation’s recurring, sustaining giving program. DFLD continues to provide much appreciated unrestricted, sustaining support through its more than 325 members. </a:t>
            </a:r>
            <a:r>
              <a:rPr lang="en-US" dirty="0" smtClean="0"/>
              <a:t>Your donation is automatically charged to a credit or debit card and it supports Deltasigs in countless ways. </a:t>
            </a:r>
          </a:p>
          <a:p>
            <a:endParaRPr lang="en-US" dirty="0" smtClean="0"/>
          </a:p>
          <a:p>
            <a:r>
              <a:rPr lang="en-US" dirty="0" smtClean="0"/>
              <a:t>Foundation gifts are tracked over the each donor’s lifetime and the cumulative giving is recognized in publications and at national events. Special recognition is given to those who reach these milestone. </a:t>
            </a:r>
          </a:p>
          <a:p>
            <a:endParaRPr lang="en-US" dirty="0"/>
          </a:p>
        </p:txBody>
      </p:sp>
      <p:sp>
        <p:nvSpPr>
          <p:cNvPr id="4" name="Slide Number Placeholder 3"/>
          <p:cNvSpPr>
            <a:spLocks noGrp="1"/>
          </p:cNvSpPr>
          <p:nvPr>
            <p:ph type="sldNum" sz="quarter" idx="10"/>
          </p:nvPr>
        </p:nvSpPr>
        <p:spPr/>
        <p:txBody>
          <a:bodyPr/>
          <a:lstStyle/>
          <a:p>
            <a:fld id="{77849478-85B2-4E67-AC7A-BB40BCD3F54A}" type="slidenum">
              <a:rPr lang="en-US" smtClean="0"/>
              <a:t>7</a:t>
            </a:fld>
            <a:endParaRPr lang="en-US"/>
          </a:p>
        </p:txBody>
      </p:sp>
    </p:spTree>
    <p:extLst>
      <p:ext uri="{BB962C8B-B14F-4D97-AF65-F5344CB8AC3E}">
        <p14:creationId xmlns:p14="http://schemas.microsoft.com/office/powerpoint/2010/main" val="3256383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effectLst/>
              </a:rPr>
              <a:t>The Delta Sigma Pi Leadership Foundation is an integral part of Delta Sigma Pi. The roots of the Foundation extend back to 1945 with the founding of the Delta Sigma Pi Educational Foundation. In 1978, the Delta Sigma Pi Leadership Fund was created and later merged with the Educational Foundation to form what is now the Delta Sigma Pi Leadership Foundation. </a:t>
            </a:r>
          </a:p>
          <a:p>
            <a:endParaRPr lang="en-US" dirty="0" smtClean="0"/>
          </a:p>
          <a:p>
            <a:r>
              <a:rPr lang="en-US" dirty="0" smtClean="0"/>
              <a:t>The </a:t>
            </a:r>
            <a:r>
              <a:rPr lang="en-US" dirty="0"/>
              <a:t>Board of Trustees constitutes an outstanding volunteer team of business executives and community leaders.  The Board has the responsibility to champion philanthropic giving, develop policies, establish strategic direction and monitor the financial health of the Foundation. </a:t>
            </a:r>
          </a:p>
          <a:p>
            <a:endParaRPr lang="en-US" dirty="0"/>
          </a:p>
          <a:p>
            <a:r>
              <a:rPr lang="en-US" dirty="0"/>
              <a:t>The Foundation is a registered 501(c)(3) charitable organization which means that all gifts and donations are 100% tax deductible to the extent allowable by law.</a:t>
            </a:r>
          </a:p>
        </p:txBody>
      </p:sp>
      <p:sp>
        <p:nvSpPr>
          <p:cNvPr id="4" name="Slide Number Placeholder 3"/>
          <p:cNvSpPr>
            <a:spLocks noGrp="1"/>
          </p:cNvSpPr>
          <p:nvPr>
            <p:ph type="sldNum" sz="quarter" idx="10"/>
          </p:nvPr>
        </p:nvSpPr>
        <p:spPr/>
        <p:txBody>
          <a:bodyPr/>
          <a:lstStyle/>
          <a:p>
            <a:fld id="{77849478-85B2-4E67-AC7A-BB40BCD3F54A}" type="slidenum">
              <a:rPr lang="en-US" smtClean="0"/>
              <a:t>8</a:t>
            </a:fld>
            <a:endParaRPr lang="en-US"/>
          </a:p>
        </p:txBody>
      </p:sp>
    </p:spTree>
    <p:extLst>
      <p:ext uri="{BB962C8B-B14F-4D97-AF65-F5344CB8AC3E}">
        <p14:creationId xmlns:p14="http://schemas.microsoft.com/office/powerpoint/2010/main" val="2586844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are excited about our future! The Fraternity and Foundation are moving in a direction that is transformational. We look forward to working together to continually improve and advance Delta Sigma Pi as we strive to build business leaders. </a:t>
            </a: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On behalf of the Leadership </a:t>
            </a:r>
            <a:r>
              <a:rPr lang="en-US" sz="1200" i="0" kern="1200" dirty="0" smtClean="0">
                <a:solidFill>
                  <a:schemeClr val="tx1"/>
                </a:solidFill>
                <a:effectLst/>
                <a:latin typeface="+mn-lt"/>
                <a:ea typeface="+mn-ea"/>
                <a:cs typeface="+mn-cs"/>
              </a:rPr>
              <a:t>Foundation Trustees: Thank you for all you do for Delta Sigma Pi!</a:t>
            </a:r>
            <a:endParaRPr lang="en-US" i="0" dirty="0" smtClean="0">
              <a:effectLst/>
            </a:endParaRPr>
          </a:p>
          <a:p>
            <a:r>
              <a:rPr lang="en-US" sz="1200" i="1" kern="1200" dirty="0" smtClean="0">
                <a:solidFill>
                  <a:schemeClr val="tx1"/>
                </a:solidFill>
                <a:effectLst/>
                <a:latin typeface="+mn-lt"/>
                <a:ea typeface="+mn-ea"/>
                <a:cs typeface="+mn-cs"/>
              </a:rPr>
              <a:t/>
            </a:r>
            <a:br>
              <a:rPr lang="en-US" sz="1200" i="1"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77849478-85B2-4E67-AC7A-BB40BCD3F54A}" type="slidenum">
              <a:rPr lang="en-US" smtClean="0"/>
              <a:t>9</a:t>
            </a:fld>
            <a:endParaRPr lang="en-US"/>
          </a:p>
        </p:txBody>
      </p:sp>
    </p:spTree>
    <p:extLst>
      <p:ext uri="{BB962C8B-B14F-4D97-AF65-F5344CB8AC3E}">
        <p14:creationId xmlns:p14="http://schemas.microsoft.com/office/powerpoint/2010/main" val="1031840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Master" Target="../slideMasters/slideMaster1.xml"/><Relationship Id="rId5" Type="http://schemas.openxmlformats.org/officeDocument/2006/relationships/tags" Target="../tags/tag16.xml"/><Relationship Id="rId4"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custDataLst>
              <p:tags r:id="rId2"/>
            </p:custDataLst>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custDataLst>
              <p:tags r:id="rId3"/>
            </p:custDataLst>
          </p:nvPr>
        </p:nvSpPr>
        <p:spPr/>
        <p:txBody>
          <a:bodyPr/>
          <a:lstStyle/>
          <a:p>
            <a:fld id="{7CB80069-9EC0-448A-8A38-24964F91B2AE}" type="datetimeFigureOut">
              <a:rPr lang="en-US" smtClean="0"/>
              <a:t>12/12/2019</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8237168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80069-9EC0-448A-8A38-24964F91B2AE}" type="datetimeFigureOut">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226795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B80069-9EC0-448A-8A38-24964F91B2AE}" type="datetimeFigureOut">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350640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b="1">
                <a:latin typeface="Calisto MT" panose="02040603050505030304" pitchFamily="18" charset="0"/>
              </a:defRPr>
            </a:lvl1pPr>
          </a:lstStyle>
          <a:p>
            <a:r>
              <a:rPr lang="en-US" dirty="0" smtClean="0"/>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custDataLst>
              <p:tags r:id="rId3"/>
            </p:custDataLst>
          </p:nvPr>
        </p:nvSpPr>
        <p:spPr/>
        <p:txBody>
          <a:bodyPr/>
          <a:lstStyle/>
          <a:p>
            <a:fld id="{7CB80069-9EC0-448A-8A38-24964F91B2AE}" type="datetimeFigureOut">
              <a:rPr lang="en-US" smtClean="0"/>
              <a:t>12/12/2019</a:t>
            </a:fld>
            <a:endParaRPr lang="en-US"/>
          </a:p>
        </p:txBody>
      </p:sp>
      <p:sp>
        <p:nvSpPr>
          <p:cNvPr id="5" name="Footer Placeholder 4"/>
          <p:cNvSpPr>
            <a:spLocks noGrp="1"/>
          </p:cNvSpPr>
          <p:nvPr>
            <p:ph type="ftr" sz="quarter" idx="11"/>
            <p:custDataLst>
              <p:tags r:id="rId4"/>
            </p:custDataLst>
          </p:nvPr>
        </p:nvSpPr>
        <p:spPr/>
        <p:txBody>
          <a:bodyPr/>
          <a:lstStyle/>
          <a:p>
            <a:endParaRPr lang="en-US"/>
          </a:p>
        </p:txBody>
      </p:sp>
      <p:sp>
        <p:nvSpPr>
          <p:cNvPr id="6" name="Slide Number Placeholder 5"/>
          <p:cNvSpPr>
            <a:spLocks noGrp="1"/>
          </p:cNvSpPr>
          <p:nvPr>
            <p:ph type="sldNum" sz="quarter" idx="12"/>
            <p:custDataLst>
              <p:tags r:id="rId5"/>
            </p:custDataLst>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25093943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1">
                <a:latin typeface="Calisto MT" panose="02040603050505030304" pitchFamily="18"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CB80069-9EC0-448A-8A38-24964F91B2AE}" type="datetimeFigureOut">
              <a:rPr lang="en-US" smtClean="0"/>
              <a:t>12/12/2019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1823065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B80069-9EC0-448A-8A38-24964F91B2AE}" type="datetimeFigureOut">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397379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B80069-9EC0-448A-8A38-24964F91B2AE}" type="datetimeFigureOut">
              <a:rPr lang="en-US" smtClean="0"/>
              <a:t>12/12/2019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1939176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B80069-9EC0-448A-8A38-24964F91B2AE}" type="datetimeFigureOut">
              <a:rPr lang="en-US" smtClean="0"/>
              <a:t>12/12/2019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2761979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80069-9EC0-448A-8A38-24964F91B2AE}" type="datetimeFigureOut">
              <a:rPr lang="en-US" smtClean="0"/>
              <a:t>12/12/2019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196776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80069-9EC0-448A-8A38-24964F91B2AE}" type="datetimeFigureOut">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1929467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B80069-9EC0-448A-8A38-24964F91B2AE}" type="datetimeFigureOut">
              <a:rPr lang="en-US" smtClean="0"/>
              <a:t>12/12/2019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CEE2D-E787-442E-9D8F-38472AFCBE41}" type="slidenum">
              <a:rPr lang="en-US" smtClean="0"/>
              <a:t>‹#›</a:t>
            </a:fld>
            <a:endParaRPr lang="en-US"/>
          </a:p>
        </p:txBody>
      </p:sp>
    </p:spTree>
    <p:extLst>
      <p:ext uri="{BB962C8B-B14F-4D97-AF65-F5344CB8AC3E}">
        <p14:creationId xmlns:p14="http://schemas.microsoft.com/office/powerpoint/2010/main" val="47593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custDataLst>
              <p:tags r:id="rId14"/>
            </p:custDataLst>
          </p:nvPr>
        </p:nvSpPr>
        <p:spPr>
          <a:xfrm>
            <a:off x="838200" y="1825625"/>
            <a:ext cx="10515600" cy="40281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custDataLst>
              <p:tags r:id="rId15"/>
            </p:custDataLst>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80069-9EC0-448A-8A38-24964F91B2AE}" type="datetimeFigureOut">
              <a:rPr lang="en-US" smtClean="0"/>
              <a:t>12/12/2019</a:t>
            </a:fld>
            <a:endParaRPr lang="en-US"/>
          </a:p>
        </p:txBody>
      </p:sp>
      <p:sp>
        <p:nvSpPr>
          <p:cNvPr id="5" name="Footer Placeholder 4"/>
          <p:cNvSpPr>
            <a:spLocks noGrp="1"/>
          </p:cNvSpPr>
          <p:nvPr>
            <p:ph type="ftr" sz="quarter" idx="3"/>
            <p:custDataLst>
              <p:tags r:id="rId16"/>
            </p:custDataLst>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custDataLst>
              <p:tags r:id="rId17"/>
            </p:custDataLst>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CEE2D-E787-442E-9D8F-38472AFCBE41}" type="slidenum">
              <a:rPr lang="en-US" smtClean="0"/>
              <a:t>‹#›</a:t>
            </a:fld>
            <a:endParaRPr lang="en-US"/>
          </a:p>
        </p:txBody>
      </p:sp>
      <p:pic>
        <p:nvPicPr>
          <p:cNvPr id="7" name="Picture 6"/>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5485677"/>
            <a:ext cx="12192000" cy="1362083"/>
          </a:xfrm>
          <a:prstGeom prst="rect">
            <a:avLst/>
          </a:prstGeom>
        </p:spPr>
      </p:pic>
    </p:spTree>
    <p:extLst>
      <p:ext uri="{BB962C8B-B14F-4D97-AF65-F5344CB8AC3E}">
        <p14:creationId xmlns:p14="http://schemas.microsoft.com/office/powerpoint/2010/main" val="37272829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i="0" u="none" kern="1200">
          <a:solidFill>
            <a:srgbClr val="330068"/>
          </a:solidFill>
          <a:latin typeface="Calisto MT" panose="0204060305050503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C98A2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rgbClr val="C98A2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C98A2D"/>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C98A2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33.xml"/><Relationship Id="rId7" Type="http://schemas.openxmlformats.org/officeDocument/2006/relationships/image" Target="../media/image3.png"/><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2.png"/><Relationship Id="rId5" Type="http://schemas.openxmlformats.org/officeDocument/2006/relationships/notesSlide" Target="../notesSlides/notesSlide6.xml"/><Relationship Id="rId4" Type="http://schemas.openxmlformats.org/officeDocument/2006/relationships/slideLayout" Target="../slideLayouts/slideLayout2.xml"/><Relationship Id="rId9"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tags" Target="../tags/tag36.xml"/><Relationship Id="rId7" Type="http://schemas.openxmlformats.org/officeDocument/2006/relationships/image" Target="../media/image6.png"/><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37.xm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1524000" y="1122363"/>
            <a:ext cx="9144000" cy="2387600"/>
          </a:xfrm>
        </p:spPr>
        <p:txBody>
          <a:bodyPr/>
          <a:lstStyle/>
          <a:p>
            <a:r>
              <a:rPr lang="en-US" dirty="0" smtClean="0"/>
              <a:t>Leadership Foundation</a:t>
            </a:r>
            <a:endParaRPr lang="en-US" dirty="0"/>
          </a:p>
        </p:txBody>
      </p:sp>
    </p:spTree>
    <p:custDataLst>
      <p:tags r:id="rId1"/>
    </p:custDataLst>
    <p:extLst>
      <p:ext uri="{BB962C8B-B14F-4D97-AF65-F5344CB8AC3E}">
        <p14:creationId xmlns:p14="http://schemas.microsoft.com/office/powerpoint/2010/main" val="484074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b="1" dirty="0" smtClean="0"/>
              <a:t>Mission</a:t>
            </a:r>
            <a:endParaRPr lang="en-US" b="1" dirty="0"/>
          </a:p>
        </p:txBody>
      </p:sp>
      <p:sp>
        <p:nvSpPr>
          <p:cNvPr id="3" name="Content Placeholder 2"/>
          <p:cNvSpPr>
            <a:spLocks noGrp="1"/>
          </p:cNvSpPr>
          <p:nvPr>
            <p:ph idx="1"/>
            <p:custDataLst>
              <p:tags r:id="rId3"/>
            </p:custDataLst>
          </p:nvPr>
        </p:nvSpPr>
        <p:spPr>
          <a:xfrm>
            <a:off x="838200" y="1825625"/>
            <a:ext cx="10515600" cy="4028168"/>
          </a:xfrm>
        </p:spPr>
        <p:txBody>
          <a:bodyPr/>
          <a:lstStyle/>
          <a:p>
            <a:pPr marL="0" indent="0">
              <a:lnSpc>
                <a:spcPct val="150000"/>
              </a:lnSpc>
              <a:buNone/>
            </a:pPr>
            <a:r>
              <a:rPr lang="en-US" dirty="0">
                <a:ea typeface="Malgun Gothic Semilight" panose="020B0502040204020203" pitchFamily="34" charset="-128"/>
                <a:cs typeface="Malgun Gothic Semilight" panose="020B0502040204020203" pitchFamily="34" charset="-128"/>
              </a:rPr>
              <a:t>The Delta Sigma Pi Leadership Foundation exists to generate and provide </a:t>
            </a:r>
            <a:r>
              <a:rPr lang="en-US" b="1" i="1" dirty="0" smtClean="0">
                <a:solidFill>
                  <a:srgbClr val="330068"/>
                </a:solidFill>
                <a:ea typeface="Malgun Gothic" panose="020B0503020000020004" pitchFamily="34" charset="-127"/>
                <a:cs typeface="Malgun Gothic Semilight" panose="020B0502040204020203" pitchFamily="34" charset="-128"/>
              </a:rPr>
              <a:t>financial support </a:t>
            </a:r>
            <a:r>
              <a:rPr lang="en-US" dirty="0" smtClean="0">
                <a:ea typeface="Malgun Gothic Semilight" panose="020B0502040204020203" pitchFamily="34" charset="-128"/>
                <a:cs typeface="Malgun Gothic Semilight" panose="020B0502040204020203" pitchFamily="34" charset="-128"/>
              </a:rPr>
              <a:t>for </a:t>
            </a:r>
            <a:r>
              <a:rPr lang="en-US" dirty="0">
                <a:ea typeface="Malgun Gothic Semilight" panose="020B0502040204020203" pitchFamily="34" charset="-128"/>
                <a:cs typeface="Malgun Gothic Semilight" panose="020B0502040204020203" pitchFamily="34" charset="-128"/>
              </a:rPr>
              <a:t>Delta Sigma Pi Fraternity’s educational and charitable programs, which enables members to achieve individual and professional excellence within the business community.</a:t>
            </a:r>
          </a:p>
          <a:p>
            <a:endParaRPr lang="en-US" dirty="0" smtClean="0"/>
          </a:p>
        </p:txBody>
      </p:sp>
    </p:spTree>
    <p:custDataLst>
      <p:tags r:id="rId1"/>
    </p:custDataLst>
    <p:extLst>
      <p:ext uri="{BB962C8B-B14F-4D97-AF65-F5344CB8AC3E}">
        <p14:creationId xmlns:p14="http://schemas.microsoft.com/office/powerpoint/2010/main" val="2615530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Key Functions</a:t>
            </a:r>
            <a:endParaRPr lang="en-US" dirty="0"/>
          </a:p>
        </p:txBody>
      </p:sp>
      <p:sp>
        <p:nvSpPr>
          <p:cNvPr id="3" name="Content Placeholder 2"/>
          <p:cNvSpPr>
            <a:spLocks noGrp="1"/>
          </p:cNvSpPr>
          <p:nvPr>
            <p:ph idx="1"/>
            <p:custDataLst>
              <p:tags r:id="rId3"/>
            </p:custDataLst>
          </p:nvPr>
        </p:nvSpPr>
        <p:spPr>
          <a:xfrm>
            <a:off x="838200" y="1592873"/>
            <a:ext cx="10515600" cy="4028168"/>
          </a:xfrm>
        </p:spPr>
        <p:txBody>
          <a:bodyPr>
            <a:normAutofit fontScale="85000" lnSpcReduction="10000"/>
          </a:bodyPr>
          <a:lstStyle/>
          <a:p>
            <a:pPr lvl="0"/>
            <a:r>
              <a:rPr lang="en-US" dirty="0"/>
              <a:t>Solicit philanthropic support to sustain Delta Sigma Pi at a high level.</a:t>
            </a:r>
            <a:endParaRPr lang="en-US" sz="2400" dirty="0"/>
          </a:p>
          <a:p>
            <a:pPr lvl="0"/>
            <a:r>
              <a:rPr lang="en-US" dirty="0"/>
              <a:t>Steward donors by demonstrating donors’ positive impact on collegiate brothers.</a:t>
            </a:r>
            <a:endParaRPr lang="en-US" sz="2400" dirty="0"/>
          </a:p>
          <a:p>
            <a:pPr lvl="0"/>
            <a:r>
              <a:rPr lang="en-US" dirty="0"/>
              <a:t>Grant funds to support the Fraternity’s Strategic Priorities.</a:t>
            </a:r>
            <a:endParaRPr lang="en-US" sz="2400" dirty="0"/>
          </a:p>
          <a:p>
            <a:pPr lvl="0"/>
            <a:r>
              <a:rPr lang="en-US" dirty="0"/>
              <a:t>Manage Chapter Leadership Funds to provide increased financial resources to local chapters. </a:t>
            </a:r>
            <a:endParaRPr lang="en-US" sz="2400" dirty="0"/>
          </a:p>
          <a:p>
            <a:pPr lvl="0"/>
            <a:r>
              <a:rPr lang="en-US" dirty="0"/>
              <a:t>Administer the academic scholarships program to reward scholastic excellence.</a:t>
            </a:r>
            <a:endParaRPr lang="en-US" sz="2400" dirty="0"/>
          </a:p>
          <a:p>
            <a:pPr lvl="0"/>
            <a:r>
              <a:rPr lang="en-US" dirty="0"/>
              <a:t>Financially support the Fraternity’s premier educational programs.</a:t>
            </a:r>
            <a:endParaRPr lang="en-US" sz="2400" dirty="0"/>
          </a:p>
          <a:p>
            <a:pPr lvl="0"/>
            <a:r>
              <a:rPr lang="en-US" dirty="0"/>
              <a:t>Award scholarships to regional, provincial and national Collegians of the Year.</a:t>
            </a:r>
            <a:endParaRPr lang="en-US" sz="2400" dirty="0"/>
          </a:p>
          <a:p>
            <a:pPr lvl="0"/>
            <a:r>
              <a:rPr lang="en-US" dirty="0"/>
              <a:t>Ensure good governance by managing investment portfolios, fundraising campaigns, policies and volunteers.</a:t>
            </a:r>
            <a:endParaRPr lang="en-US" sz="2400" dirty="0"/>
          </a:p>
          <a:p>
            <a:endParaRPr lang="en-US" sz="2400" dirty="0" smtClean="0"/>
          </a:p>
        </p:txBody>
      </p:sp>
    </p:spTree>
    <p:custDataLst>
      <p:tags r:id="rId1"/>
    </p:custDataLst>
    <p:extLst>
      <p:ext uri="{BB962C8B-B14F-4D97-AF65-F5344CB8AC3E}">
        <p14:creationId xmlns:p14="http://schemas.microsoft.com/office/powerpoint/2010/main" val="10511566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Annual Fraternity Grants</a:t>
            </a:r>
            <a:endParaRPr lang="en-US" dirty="0"/>
          </a:p>
        </p:txBody>
      </p:sp>
      <p:sp>
        <p:nvSpPr>
          <p:cNvPr id="3" name="Content Placeholder 2"/>
          <p:cNvSpPr>
            <a:spLocks noGrp="1"/>
          </p:cNvSpPr>
          <p:nvPr>
            <p:ph idx="1"/>
            <p:custDataLst>
              <p:tags r:id="rId3"/>
            </p:custDataLst>
          </p:nvPr>
        </p:nvSpPr>
        <p:spPr>
          <a:xfrm>
            <a:off x="838200" y="1690688"/>
            <a:ext cx="10515600" cy="4163105"/>
          </a:xfrm>
        </p:spPr>
        <p:txBody>
          <a:bodyPr>
            <a:normAutofit/>
          </a:bodyPr>
          <a:lstStyle/>
          <a:p>
            <a:r>
              <a:rPr lang="en-US" sz="2400" dirty="0" smtClean="0"/>
              <a:t>LEAD Provincial Conferences Grant</a:t>
            </a:r>
          </a:p>
          <a:p>
            <a:r>
              <a:rPr lang="en-US" sz="2400" dirty="0" smtClean="0"/>
              <a:t>LEAD Schools </a:t>
            </a:r>
            <a:r>
              <a:rPr lang="en-US" sz="2400" dirty="0"/>
              <a:t>Grant</a:t>
            </a:r>
            <a:endParaRPr lang="en-US" sz="2400" dirty="0" smtClean="0"/>
          </a:p>
          <a:p>
            <a:r>
              <a:rPr lang="en-US" sz="2400" dirty="0" smtClean="0"/>
              <a:t>Presidents’ Academy </a:t>
            </a:r>
            <a:r>
              <a:rPr lang="en-US" sz="2400" dirty="0"/>
              <a:t>Grant</a:t>
            </a:r>
            <a:endParaRPr lang="en-US" sz="2400" dirty="0" smtClean="0"/>
          </a:p>
          <a:p>
            <a:r>
              <a:rPr lang="en-US" sz="2400" dirty="0" smtClean="0"/>
              <a:t>Grand Chapter Congress</a:t>
            </a:r>
            <a:r>
              <a:rPr lang="en-US" sz="2400" dirty="0"/>
              <a:t> Grant</a:t>
            </a:r>
            <a:endParaRPr lang="en-US" sz="2400" dirty="0" smtClean="0"/>
          </a:p>
          <a:p>
            <a:r>
              <a:rPr lang="en-US" sz="2400" dirty="0" smtClean="0"/>
              <a:t>Chapter Standards </a:t>
            </a:r>
            <a:r>
              <a:rPr lang="en-US" sz="2400" dirty="0"/>
              <a:t>Grant</a:t>
            </a:r>
            <a:endParaRPr lang="en-US" sz="2400" dirty="0" smtClean="0"/>
          </a:p>
          <a:p>
            <a:r>
              <a:rPr lang="en-US" sz="2400" dirty="0" smtClean="0"/>
              <a:t>Volunteer &amp; Alumni Development</a:t>
            </a:r>
            <a:r>
              <a:rPr lang="en-US" sz="2400" dirty="0"/>
              <a:t> Grant</a:t>
            </a:r>
            <a:endParaRPr lang="en-US" sz="2400" dirty="0" smtClean="0"/>
          </a:p>
          <a:p>
            <a:r>
              <a:rPr lang="en-US" sz="2400" dirty="0" smtClean="0"/>
              <a:t>Scholarship Key Program </a:t>
            </a:r>
            <a:r>
              <a:rPr lang="en-US" sz="2400" dirty="0"/>
              <a:t>Grant</a:t>
            </a:r>
            <a:endParaRPr lang="en-US" sz="2400" dirty="0" smtClean="0"/>
          </a:p>
          <a:p>
            <a:r>
              <a:rPr lang="en-US" sz="2400" dirty="0" smtClean="0"/>
              <a:t>Regional Collegian of the Year Program </a:t>
            </a:r>
            <a:r>
              <a:rPr lang="en-US" sz="2400" dirty="0"/>
              <a:t>Grant</a:t>
            </a:r>
          </a:p>
        </p:txBody>
      </p:sp>
    </p:spTree>
    <p:custDataLst>
      <p:tags r:id="rId1"/>
    </p:custDataLst>
    <p:extLst>
      <p:ext uri="{BB962C8B-B14F-4D97-AF65-F5344CB8AC3E}">
        <p14:creationId xmlns:p14="http://schemas.microsoft.com/office/powerpoint/2010/main" val="3874703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Scholarships &amp; Grants</a:t>
            </a:r>
            <a:endParaRPr lang="en-US" dirty="0"/>
          </a:p>
        </p:txBody>
      </p:sp>
      <p:sp>
        <p:nvSpPr>
          <p:cNvPr id="3" name="Content Placeholder 2"/>
          <p:cNvSpPr>
            <a:spLocks noGrp="1"/>
          </p:cNvSpPr>
          <p:nvPr>
            <p:ph idx="1"/>
            <p:custDataLst>
              <p:tags r:id="rId3"/>
            </p:custDataLst>
          </p:nvPr>
        </p:nvSpPr>
        <p:spPr>
          <a:xfrm>
            <a:off x="838200" y="1825625"/>
            <a:ext cx="10515600" cy="4028168"/>
          </a:xfrm>
        </p:spPr>
        <p:txBody>
          <a:bodyPr/>
          <a:lstStyle/>
          <a:p>
            <a:r>
              <a:rPr lang="en-US" sz="2400" dirty="0" smtClean="0"/>
              <a:t>Academic Scholarships</a:t>
            </a:r>
          </a:p>
          <a:p>
            <a:r>
              <a:rPr lang="en-US" sz="2400" dirty="0" smtClean="0"/>
              <a:t>Chapter Leadership Grants</a:t>
            </a:r>
          </a:p>
          <a:p>
            <a:r>
              <a:rPr lang="en-US" sz="2400" dirty="0"/>
              <a:t>Chapter/Travel Grants</a:t>
            </a:r>
          </a:p>
          <a:p>
            <a:r>
              <a:rPr lang="en-US" sz="2400" dirty="0" smtClean="0"/>
              <a:t>National Collegian of the Year Scholarships</a:t>
            </a:r>
          </a:p>
          <a:p>
            <a:r>
              <a:rPr lang="en-US" sz="2400" dirty="0" smtClean="0"/>
              <a:t>Provincial Collegian of the Year Scholarships </a:t>
            </a:r>
          </a:p>
          <a:p>
            <a:endParaRPr lang="en-US" dirty="0"/>
          </a:p>
        </p:txBody>
      </p:sp>
    </p:spTree>
    <p:custDataLst>
      <p:tags r:id="rId1"/>
    </p:custDataLst>
    <p:extLst>
      <p:ext uri="{BB962C8B-B14F-4D97-AF65-F5344CB8AC3E}">
        <p14:creationId xmlns:p14="http://schemas.microsoft.com/office/powerpoint/2010/main" val="919734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Giving Opportunities </a:t>
            </a:r>
            <a:endParaRPr lang="en-US" dirty="0"/>
          </a:p>
        </p:txBody>
      </p:sp>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1173" y="2779255"/>
            <a:ext cx="2743200" cy="2743200"/>
          </a:xfrm>
          <a:prstGeom prst="rect">
            <a:avLst/>
          </a:prstGeom>
        </p:spPr>
      </p:pic>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524875" y="1372280"/>
            <a:ext cx="2743200" cy="2743200"/>
          </a:xfrm>
          <a:prstGeom prst="rect">
            <a:avLst/>
          </a:prstGeom>
        </p:spPr>
      </p:pic>
      <p:pic>
        <p:nvPicPr>
          <p:cNvPr id="6" name="Picture 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780729" y="1264895"/>
            <a:ext cx="2743200" cy="2743200"/>
          </a:xfrm>
          <a:prstGeom prst="rect">
            <a:avLst/>
          </a:prstGeom>
        </p:spPr>
      </p:pic>
      <p:pic>
        <p:nvPicPr>
          <p:cNvPr id="7" name="Picture 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23925" y="1372280"/>
            <a:ext cx="2743200" cy="2743200"/>
          </a:xfrm>
          <a:prstGeom prst="rect">
            <a:avLst/>
          </a:prstGeom>
        </p:spPr>
      </p:pic>
      <p:sp>
        <p:nvSpPr>
          <p:cNvPr id="8" name="TextBox 7"/>
          <p:cNvSpPr txBox="1"/>
          <p:nvPr>
            <p:custDataLst>
              <p:tags r:id="rId3"/>
            </p:custDataLst>
          </p:nvPr>
        </p:nvSpPr>
        <p:spPr>
          <a:xfrm>
            <a:off x="4901502" y="3931895"/>
            <a:ext cx="6245801" cy="424732"/>
          </a:xfrm>
          <a:prstGeom prst="rect">
            <a:avLst/>
          </a:prstGeom>
          <a:noFill/>
        </p:spPr>
        <p:txBody>
          <a:bodyPr wrap="square" rtlCol="0">
            <a:spAutoFit/>
          </a:bodyPr>
          <a:lstStyle/>
          <a:p>
            <a:pPr algn="ctr">
              <a:lnSpc>
                <a:spcPct val="90000"/>
              </a:lnSpc>
              <a:spcBef>
                <a:spcPts val="1000"/>
              </a:spcBef>
            </a:pPr>
            <a:r>
              <a:rPr lang="en-US" sz="2400" b="1" dirty="0" smtClean="0">
                <a:solidFill>
                  <a:srgbClr val="C98A2D"/>
                </a:solidFill>
              </a:rPr>
              <a:t>Plus more than 60 Individual </a:t>
            </a:r>
            <a:r>
              <a:rPr lang="en-US" sz="2400" b="1" dirty="0">
                <a:solidFill>
                  <a:srgbClr val="C98A2D"/>
                </a:solidFill>
              </a:rPr>
              <a:t>Endowment Funds</a:t>
            </a:r>
          </a:p>
        </p:txBody>
      </p:sp>
    </p:spTree>
    <p:custDataLst>
      <p:tags r:id="rId1"/>
    </p:custDataLst>
    <p:extLst>
      <p:ext uri="{BB962C8B-B14F-4D97-AF65-F5344CB8AC3E}">
        <p14:creationId xmlns:p14="http://schemas.microsoft.com/office/powerpoint/2010/main" val="2604399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Donor Recognition</a:t>
            </a:r>
            <a:endParaRPr lang="en-US" dirty="0"/>
          </a:p>
        </p:txBody>
      </p:sp>
      <p:pic>
        <p:nvPicPr>
          <p:cNvPr id="4" name="Content Placeholder 3" descr="C:\Users\twash.DSP\AppData\Local\Microsoft\Windows\INetCache\Content.Outlook\6M8JIYXW\file-79.png"/>
          <p:cNvPicPr>
            <a:picLocks noGrp="1" noChangeAspect="1"/>
          </p:cNvPicPr>
          <p:nvPr>
            <p:ph idx="1"/>
          </p:nvPr>
        </p:nvPicPr>
        <p:blipFill>
          <a:blip r:embed="rId7" cstate="print">
            <a:extLst>
              <a:ext uri="{28A0092B-C50C-407E-A947-70E740481C1C}">
                <a14:useLocalDpi xmlns:a14="http://schemas.microsoft.com/office/drawing/2010/main" val="0"/>
              </a:ext>
            </a:extLst>
          </a:blip>
          <a:srcRect/>
          <a:stretch>
            <a:fillRect/>
          </a:stretch>
        </p:blipFill>
        <p:spPr bwMode="auto">
          <a:xfrm>
            <a:off x="838200" y="1732727"/>
            <a:ext cx="2781558" cy="2781558"/>
          </a:xfrm>
          <a:prstGeom prst="rect">
            <a:avLst/>
          </a:prstGeom>
          <a:noFill/>
          <a:ln>
            <a:noFill/>
          </a:ln>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067800" y="1980505"/>
            <a:ext cx="2286000" cy="2286000"/>
          </a:xfrm>
          <a:prstGeom prst="rect">
            <a:avLst/>
          </a:prstGeom>
        </p:spPr>
      </p:pic>
      <p:pic>
        <p:nvPicPr>
          <p:cNvPr id="11" name="Picture 10"/>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386391" y="2687974"/>
            <a:ext cx="3914775" cy="871063"/>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12" name="TextBox 11"/>
          <p:cNvSpPr txBox="1"/>
          <p:nvPr>
            <p:custDataLst>
              <p:tags r:id="rId3"/>
            </p:custDataLst>
          </p:nvPr>
        </p:nvSpPr>
        <p:spPr>
          <a:xfrm>
            <a:off x="2243943" y="4591736"/>
            <a:ext cx="3440083" cy="424732"/>
          </a:xfrm>
          <a:prstGeom prst="rect">
            <a:avLst/>
          </a:prstGeom>
          <a:noFill/>
        </p:spPr>
        <p:txBody>
          <a:bodyPr wrap="square" rtlCol="0">
            <a:spAutoFit/>
          </a:bodyPr>
          <a:lstStyle/>
          <a:p>
            <a:pPr algn="ctr">
              <a:lnSpc>
                <a:spcPct val="90000"/>
              </a:lnSpc>
              <a:spcBef>
                <a:spcPts val="1000"/>
              </a:spcBef>
            </a:pPr>
            <a:r>
              <a:rPr lang="en-US" sz="2400" b="1" dirty="0" smtClean="0">
                <a:solidFill>
                  <a:srgbClr val="C98A2D"/>
                </a:solidFill>
              </a:rPr>
              <a:t>Lifetime Giving Levels</a:t>
            </a:r>
            <a:endParaRPr lang="en-US" sz="2400" b="1" dirty="0">
              <a:solidFill>
                <a:srgbClr val="C98A2D"/>
              </a:solidFill>
            </a:endParaRPr>
          </a:p>
        </p:txBody>
      </p:sp>
      <p:sp>
        <p:nvSpPr>
          <p:cNvPr id="13" name="TextBox 12"/>
          <p:cNvSpPr txBox="1"/>
          <p:nvPr>
            <p:custDataLst>
              <p:tags r:id="rId4"/>
            </p:custDataLst>
          </p:nvPr>
        </p:nvSpPr>
        <p:spPr>
          <a:xfrm>
            <a:off x="6597832" y="4591736"/>
            <a:ext cx="3440083" cy="424732"/>
          </a:xfrm>
          <a:prstGeom prst="rect">
            <a:avLst/>
          </a:prstGeom>
          <a:noFill/>
        </p:spPr>
        <p:txBody>
          <a:bodyPr wrap="square" rtlCol="0">
            <a:spAutoFit/>
          </a:bodyPr>
          <a:lstStyle/>
          <a:p>
            <a:pPr algn="ctr">
              <a:lnSpc>
                <a:spcPct val="90000"/>
              </a:lnSpc>
              <a:spcBef>
                <a:spcPts val="1000"/>
              </a:spcBef>
            </a:pPr>
            <a:r>
              <a:rPr lang="en-US" sz="2400" b="1" dirty="0" smtClean="0">
                <a:solidFill>
                  <a:srgbClr val="C98A2D"/>
                </a:solidFill>
              </a:rPr>
              <a:t>Annual Giving Societies </a:t>
            </a:r>
            <a:endParaRPr lang="en-US" sz="2400" b="1" dirty="0">
              <a:solidFill>
                <a:srgbClr val="C98A2D"/>
              </a:solidFill>
            </a:endParaRPr>
          </a:p>
        </p:txBody>
      </p:sp>
    </p:spTree>
    <p:custDataLst>
      <p:tags r:id="rId1"/>
    </p:custDataLst>
    <p:extLst>
      <p:ext uri="{BB962C8B-B14F-4D97-AF65-F5344CB8AC3E}">
        <p14:creationId xmlns:p14="http://schemas.microsoft.com/office/powerpoint/2010/main" val="18987335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Governance</a:t>
            </a:r>
            <a:endParaRPr lang="en-US" dirty="0"/>
          </a:p>
        </p:txBody>
      </p:sp>
      <p:sp>
        <p:nvSpPr>
          <p:cNvPr id="3" name="Content Placeholder 2"/>
          <p:cNvSpPr>
            <a:spLocks noGrp="1"/>
          </p:cNvSpPr>
          <p:nvPr>
            <p:ph idx="1"/>
            <p:custDataLst>
              <p:tags r:id="rId3"/>
            </p:custDataLst>
          </p:nvPr>
        </p:nvSpPr>
        <p:spPr>
          <a:xfrm>
            <a:off x="838200" y="1825625"/>
            <a:ext cx="10515600" cy="4028168"/>
          </a:xfrm>
        </p:spPr>
        <p:txBody>
          <a:bodyPr>
            <a:normAutofit/>
          </a:bodyPr>
          <a:lstStyle/>
          <a:p>
            <a:r>
              <a:rPr lang="en-US" sz="2400" dirty="0" smtClean="0"/>
              <a:t>The </a:t>
            </a:r>
            <a:r>
              <a:rPr lang="en-US" sz="2400" dirty="0"/>
              <a:t>Board of Trustees </a:t>
            </a:r>
            <a:r>
              <a:rPr lang="en-US" sz="2400" dirty="0" smtClean="0"/>
              <a:t>is the governing body of the Leadership Foundation.</a:t>
            </a:r>
          </a:p>
          <a:p>
            <a:r>
              <a:rPr lang="en-US" sz="2400" dirty="0"/>
              <a:t>The Policy &amp; Procedures Manual covers topics such as governance and management procedures, giving policies, fund policies and stewardship programs. </a:t>
            </a:r>
          </a:p>
          <a:p>
            <a:r>
              <a:rPr lang="en-US" sz="2400" dirty="0"/>
              <a:t>The </a:t>
            </a:r>
            <a:r>
              <a:rPr lang="en-US" sz="2400" dirty="0" smtClean="0"/>
              <a:t>Leadership </a:t>
            </a:r>
            <a:r>
              <a:rPr lang="en-US" sz="2400" dirty="0"/>
              <a:t>Foundation is a 501(c)3 charitable organization. </a:t>
            </a:r>
          </a:p>
          <a:p>
            <a:r>
              <a:rPr lang="en-US" sz="2400" dirty="0"/>
              <a:t>The Leadership Foundation </a:t>
            </a:r>
            <a:r>
              <a:rPr lang="en-US" sz="2400" dirty="0" smtClean="0"/>
              <a:t>is registered </a:t>
            </a:r>
            <a:r>
              <a:rPr lang="en-US" sz="2400" dirty="0"/>
              <a:t>in all U.S. states to ensure compliance with local, state and federal regulations. </a:t>
            </a:r>
          </a:p>
          <a:p>
            <a:endParaRPr lang="en-US" dirty="0"/>
          </a:p>
          <a:p>
            <a:endParaRPr lang="en-US" dirty="0"/>
          </a:p>
        </p:txBody>
      </p:sp>
    </p:spTree>
    <p:custDataLst>
      <p:tags r:id="rId1"/>
    </p:custDataLst>
    <p:extLst>
      <p:ext uri="{BB962C8B-B14F-4D97-AF65-F5344CB8AC3E}">
        <p14:creationId xmlns:p14="http://schemas.microsoft.com/office/powerpoint/2010/main" val="556913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838200" y="365125"/>
            <a:ext cx="10515600" cy="1325563"/>
          </a:xfrm>
        </p:spPr>
        <p:txBody>
          <a:bodyPr/>
          <a:lstStyle/>
          <a:p>
            <a:r>
              <a:rPr lang="en-US" dirty="0" smtClean="0"/>
              <a:t>For More Information </a:t>
            </a:r>
            <a:endParaRPr lang="en-US" dirty="0"/>
          </a:p>
        </p:txBody>
      </p:sp>
      <p:sp>
        <p:nvSpPr>
          <p:cNvPr id="3" name="Content Placeholder 2"/>
          <p:cNvSpPr>
            <a:spLocks noGrp="1"/>
          </p:cNvSpPr>
          <p:nvPr>
            <p:ph idx="1"/>
            <p:custDataLst>
              <p:tags r:id="rId3"/>
            </p:custDataLst>
          </p:nvPr>
        </p:nvSpPr>
        <p:spPr>
          <a:xfrm>
            <a:off x="838200" y="1825625"/>
            <a:ext cx="10515600" cy="4028168"/>
          </a:xfrm>
        </p:spPr>
        <p:txBody>
          <a:bodyPr>
            <a:normAutofit/>
          </a:bodyPr>
          <a:lstStyle/>
          <a:p>
            <a:pPr>
              <a:lnSpc>
                <a:spcPct val="100000"/>
              </a:lnSpc>
              <a:buClr>
                <a:srgbClr val="C98A2D"/>
              </a:buClr>
            </a:pPr>
            <a:r>
              <a:rPr lang="en-US" sz="2400" dirty="0"/>
              <a:t>You can find more information about scholarships, endowments, giving levels and more at </a:t>
            </a:r>
            <a:r>
              <a:rPr lang="en-US" sz="2400" b="1" dirty="0">
                <a:solidFill>
                  <a:srgbClr val="330068"/>
                </a:solidFill>
              </a:rPr>
              <a:t>dsp.org</a:t>
            </a:r>
            <a:r>
              <a:rPr lang="en-US" sz="2400" dirty="0"/>
              <a:t>, specifically within the Leadership Foundation section.  </a:t>
            </a:r>
          </a:p>
          <a:p>
            <a:pPr>
              <a:lnSpc>
                <a:spcPct val="100000"/>
              </a:lnSpc>
              <a:buClr>
                <a:srgbClr val="C98A2D"/>
              </a:buClr>
            </a:pPr>
            <a:r>
              <a:rPr lang="en-US" sz="2400" dirty="0"/>
              <a:t>If you can’t find what you’re looking for, contact the Central Office for assistance.</a:t>
            </a:r>
          </a:p>
          <a:p>
            <a:pPr>
              <a:lnSpc>
                <a:spcPct val="100000"/>
              </a:lnSpc>
              <a:buClr>
                <a:srgbClr val="C98A2D"/>
              </a:buClr>
            </a:pPr>
            <a:r>
              <a:rPr lang="en-US" sz="2400" dirty="0"/>
              <a:t>Direct Email: </a:t>
            </a:r>
            <a:r>
              <a:rPr lang="en-US" sz="2400" b="1" dirty="0">
                <a:solidFill>
                  <a:srgbClr val="330068"/>
                </a:solidFill>
              </a:rPr>
              <a:t>foundation@dsp.org</a:t>
            </a:r>
          </a:p>
          <a:p>
            <a:pPr>
              <a:lnSpc>
                <a:spcPct val="100000"/>
              </a:lnSpc>
              <a:buClr>
                <a:srgbClr val="C98A2D"/>
              </a:buClr>
            </a:pPr>
            <a:r>
              <a:rPr lang="en-US" sz="2400" dirty="0"/>
              <a:t>Central Office Phone: </a:t>
            </a:r>
            <a:r>
              <a:rPr lang="en-US" sz="2400" b="1" dirty="0">
                <a:solidFill>
                  <a:srgbClr val="330068"/>
                </a:solidFill>
              </a:rPr>
              <a:t>(513) </a:t>
            </a:r>
            <a:r>
              <a:rPr lang="en-US" sz="2400" b="1" dirty="0" smtClean="0">
                <a:solidFill>
                  <a:srgbClr val="330068"/>
                </a:solidFill>
              </a:rPr>
              <a:t>523-1907</a:t>
            </a:r>
          </a:p>
          <a:p>
            <a:pPr>
              <a:lnSpc>
                <a:spcPct val="100000"/>
              </a:lnSpc>
              <a:buClr>
                <a:srgbClr val="C98A2D"/>
              </a:buClr>
            </a:pPr>
            <a:r>
              <a:rPr lang="en-US" sz="2400" dirty="0"/>
              <a:t>Online Donations: </a:t>
            </a:r>
            <a:r>
              <a:rPr lang="en-US" sz="2400" b="1" dirty="0" smtClean="0">
                <a:solidFill>
                  <a:srgbClr val="330068"/>
                </a:solidFill>
              </a:rPr>
              <a:t>dsp.org/donate</a:t>
            </a:r>
            <a:endParaRPr lang="en-US" sz="2400" b="1" dirty="0">
              <a:solidFill>
                <a:srgbClr val="330068"/>
              </a:solidFill>
            </a:endParaRPr>
          </a:p>
          <a:p>
            <a:endParaRPr lang="en-US" dirty="0"/>
          </a:p>
        </p:txBody>
      </p:sp>
    </p:spTree>
    <p:custDataLst>
      <p:tags r:id="rId1"/>
    </p:custDataLst>
    <p:extLst>
      <p:ext uri="{BB962C8B-B14F-4D97-AF65-F5344CB8AC3E}">
        <p14:creationId xmlns:p14="http://schemas.microsoft.com/office/powerpoint/2010/main" val="14211350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PERSISTENCEDATA" val="MMPROD_UIPERSISTENCEDATA"/>
  <p:tag name="MMPROD_NEXTUNIQUEID" val="10009"/>
  <p:tag name="MMPROD_THEME_BG_IMAGE" val=""/>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NjA5Nzcz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PHVpc2hvdyBuYW1lPSJwcmVzZW50ZXJwaG90byIgdmFsdWU9InRydWUiLz48dWlzaG93IG5hbWU9InByZXNlbnRlcm5hbWUiIHZhbHVlPSJ0cnVlIi8+PHVpc2hvdyBuYW1lPSJwcmVzZW50ZXJ0aXRsZSIgdmFsdWU9InRydWUiLz48dWlzaG93IG5hbWU9InByZXNlbnRlcmVtYWlsIiB2YWx1ZT0idHJ1ZSIvPjx1aXNob3cgbmFtZT0icHJlc2VudGVyYmlvIiB2YWx1ZT0idHJ1ZSIvPjx1aXNob3cgbmFtZT0iY29tcGFueWxvZ28iIHZhbHVlPSJ0cnVlIi8+PHVpc2hvdyBuYW1lPSJzaWRlYmFyIiB2YWx1ZT0idHJ1ZSIvPjx1aXNob3cgbmFtZT0ib3V0bGluZSIgdmFsdWU9InRydWUiLz48dWlzaG93IG5hbWU9InRodW1ibmFpbCIgdmFsdWU9InRydWUiLz4NCgkJPHVpc2hvdyBuYW1lPSJub3RlcyIgdmFsdWU9InRydWUiLz48dWlzaG93IG5hbWU9InNlYXJjaCIgdmFsdWU9InRydWUiLz48dWlzaG93IG5hbWU9InF1aXoiIHZhbHVlPSJ0cnVlIi8+PHVpc2hvdyBuYW1lPSJhdHRhY2htZW50cyIgdmFsdWU9InRydWUiLz48dWlzaG93IG5hbWU9InV0aWxzIiB2YWx1ZT0idHJ1ZSIvPjx1aXNob3cgbmFtZT0idm9sdW1lIiB2YWx1ZT0idHJ1ZSIvPjx1aXNob3cgbmFtZT0icGxheWJhciIgdmFsdWU9InRydWUiLz48dWlzaG93IG5hbWU9InRhbGtpbmdoZWFkIiB2YWx1ZT0idHJ1ZSIvPjx1aXNob3cgbmFtZT0ic2lkZWJhcm9ucmlnaHQiIHZhbHVlPSJ0cnVlIi8+PHVpc2hvdyBuYW1lPSJ2aWV3Y2hhbmdlIiB2YWx1ZT0idHJ1ZSIvPjx1aXNob3cgbmFtZT0iYWx3YXlzU2NydW5jaCIgdmFsdWU9ImZhbHNlIi8+PHVpc2hvdyBuYW1lPSJpbml0aWFsZGlzcGxheW1vZGVpc25vcm1hbCIgdmFsdWU9InRydWUiLz48dWlyZXBsYWNlIG5hbWU9ImxvZ28iIHZhbHVlPSIiLz48dWlyZXBsYWNlIG5hbWU9ImJnaW1hZ2UiIHZhbHVlPSIiLz48dWlyZXBsYWNlIG5hbWU9ImluaXRpYWx0YWIiIHZhbHVlPSJvdXRsaW5lIi8+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dWl0ZXh0IG5hbWU9IkFUVEFDSE1FTlRfUFJFVklFV19XQVJOSU5HTVNHX1RJVExFU1RSSU5HIiB2YWx1ZT0iQXR0YWNobWVudCBXYXJuaW5nIi8+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YX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2KrYrdiw2YrYsSDYudmGINin2YTZhdix2YHZgtin2KoiLz4NCgkJPHVpdGV4dCBuYW1lPSJBVFRBQ0hNRU5UX1BSRVZJRVdfV0FSTklOR01TRyIgdmFsdWU9ItmE2Kcg2YrZhdmD2YYg2YHYqtitINin2YTZhdix2YHZgtin2Kog2YHZiiDZhtmF2Lcg2KfZhNmF2LnYp9mK2YbYqS4g2KfZhNix2KzYp9ihINin2LPYqtiu2K/Yp9mFINmG2LTYsSDZhNix2KTZitipINin2YTZhtiq2KfYptisLiIvPg0KCQk8dWl0ZXh0IG5hbWU9IlVOTkFNRURTTElERVRJVExFIiB2YWx1ZT0i2LTYsdmK2K3YqSAlbiIvPg0KCQk8dWl0ZXh0IG5hbWU9IkNPTExBQl9MT0NBTF9QTEFZQkFDS19NU0ciIHZhbHVlPSLZitis2LHZiiDYrdin2YTZitin2Ysg2KrYtNi62YrZhCDYp9mE2YXYrdiq2YjZiSDZhdit2YTZitin2YsuINin2YTYqti52KfZiNmGINmE2Kcg2YrYudmF2YQg2YHZiiDZh9iw2Kcg2KfZhNmI2LbYuS4iLz4NCgkJPHVpdGV4dCBuYW1lPSJDT0xMQUJfTE9DQUxfUExBWUJBQ0tfVElUTEUiIHZhbHVlPSLYqti02LrZitmEINmF2K3ZhNmKIi8+DQoJCTx1aXRleHQgbmFtZT0iQ09MTEFCX0xPQ0FMX1BMQVlCQUNLQlROIiB2YWx1ZT0i2YXZiNin2YHZgiIvPg0KCQk8IS0tIHN1YnN0aXR1dGlvbjogJW4gPT0gc2xpZGUgbnVtYmVyIC0tPg0KCQk8IS0tIHN1YnN0aXR1dGlvbjogJXQgPT0gdG90YWwgc2xpZGUgY291bnQgLS0+DQoJCTx1aXRleHQgbmFtZT0iU0NSVUJCQVJTVEFUVVNfU0xJREVJTkZPIiB2YWx1ZT0i2LTYsdmK2K3YqSAlbiAvICV0IHwgIi8+DQoJCTx1aXRleHQgbmFtZT0iU0NSVUJCQVJTVEFUVVNfU1RPUFBFRCIgdmFsdWU9ItmF2KrZiNmC2YEiLz4NCgkJPHVpdGV4dCBuYW1lPSJTQ1JVQkJBUlNUQVRVU19QTEFZSU5HIiB2YWx1ZT0i2YLZitivINin2YTYqti02LrZitmEIi8+DQoJCTx1aXRleHQgbmFtZT0iU0NSVUJCQVJTVEFUVVNfTk9BVURJTyIgdmFsdWU9ItmE2Kcg2YrZiNis2K8g2LXZiNiqIi8+DQoJCTx1aXRleHQgbmFtZT0iU0NSVUJCQVJTVEFUVVNfVklEUExBWUlORyIgdmFsdWU9Itin2YTZgdmK2K/ZitmIINmC2YrYryDYp9mE2KrYtNi62YrZhCIvPg0KCQk8dWl0ZXh0IG5hbWU9IlNDUlVCQkFSU1RBVFVTX0xPQURJTkciIHZhbHVlPSLZitis2LHZiiDYp9mE2KLZhiDYp9mE2KrYrdmF2YrZhC4uLiIvPg0KCQk8dWl0ZXh0IG5hbWU9IlNDUlVCQkFSU1RBVFVTX0JVRkZFUklORyIgdmFsdWU9ItmK2KzYsdmKINin2YTYotmGINin2YTYqtiu2LLZitmGINin2YTZhdik2YLYqiIvPg0KCQk8dWl0ZXh0IG5hbWU9IlNDUlVCQkFSU1RBVFVTX1FVRVNUSU9OIiB2YWx1ZT0i2KfZhNil2KzYp9io2Kkg2LnZhNmJINin2YTYs9ik2KfZhCIvPg0KCQk8dWl0ZXh0IG5hbWU9IlNDUlVCQkFSU1RBVFVTX1JFVklFV1FVSVoiIHZhbHVlPSLZhdix2KfYrNi52Kkg2KfZhNmF2LPYp9io2YLYqSIvPg0KCQk8IS0tIHN1YnN0aXR1dGlvbjogJW0gPT0gbWludXRlcyByZW1haW5pbmcgLS0+DQoJCTwhLS0gc3Vic3RpdHV0aW9uOiAlcyA9PSBzZWNvbmRzIHJlbWFpbmluZyAtLT4NCgkJPHVpdGV4dCBuYW1lPSJFTEFQU0VEIiB2YWx1ZT0iJW0g2K/Zgtin2KbZgiVzINir2YjYp9mGINmF2KrYqNmC2YrYqSIvPg0KCQk8dWl0ZXh0IG5hbWU9Ik5PVEZPVU5EIiB2YWx1ZT0i2YTZhSDZitmP2LnYq9ixINi52YTZiSDYtNmK2KEiLz4NCgkJPHVpdGV4dCBuYW1lPSJBVFRBQ0hNRU5UUyIgdmFsdWU9Itin2YTZhdix2YHZgtin2KoiLz4NCgkJPCEtLSBzdWJzdGl0dXRpb246ICVwID09IGN1cnJlbnQgc3BlYWtlcidzIHRpdGxlIC0tPg0KCQk8dWl0ZXh0IG5hbWU9IkJJT1dJTl9USVRMRSIgdmFsdWU9Itin2YTYs9mK2LHYqSDYp9mE2LDYp9iq2YrYqTogJXAiLz4NCgkJPHVpdGV4dCBuYW1lPSJCSU9CVE5fVElUTEUiIHZhbHVlPSLYp9mE2LPZitix2Kkg2KfZhNiw2KfYqtmK2KkiLz4NCgkJPHVpdGV4dCBuYW1lPSJESVZJREVSQlROX1RJVExFIiB2YWx1ZT0ifCIvPg0KCQk8dWl0ZXh0IG5hbWU9IkNPTlRBQ1RCVE5fVElUTEUiIHZhbHVlPSLYp9iq2LXYp9mEIi8+DQoJCTx1aXRleHQgbmFtZT0iVEFCX1FVSVoiIHZhbHVlPSLZhdiz2KfYqNmC2KkiLz4NCgkJPHVpdGV4dCBuYW1lPSJUQUJfT1VUTElORSIgdmFsdWU9ItmF2K7Yt9i3Ii8+DQoJCTx1aXRleHQgbmFtZT0iVEFCX1RIVU1CIiB2YWx1ZT0i2YXYtdi62ZHYsdipIi8+DQoJCTx1aXRleHQgbmFtZT0iVEFCX05PVEVTIiB2YWx1ZT0i2YXZhNin2K3YuNin2KoiLz4NCgkJPHVpdGV4dCBuYW1lPSJUQUJfU0VBUkNIIiB2YWx1ZT0i2KjYrdirIi8+DQoJCTx1aXRleHQgbmFtZT0iU0xJREVfSEVBRElORyIgdmFsdWU9Iti52YbZiNin2YYg2KfZhNi02LHZitit2KkgIi8+DQoJCTx1aXRleHQgbmFtZT0iRFVSQVRJT05fSEVBRElORyIgdmFsdWU9ItmF2K/YqSIvPg0KCQk8dWl0ZXh0IG5hbWU9IlNFQVJDSF9IRUFESU5HIiB2YWx1ZT0iOtin2YTYqNit2Ksg2LnZhiDZhti1Ii8+DQoJCTx1aXRleHQgbmFtZT0iVEhVTUJfSEVBRElORyIgdmFsdWU9Iti02LHZitit2KkiLz4NCgkJPHVpdGV4dCBuYW1lPSJUSFVNQl9JTkZPIiB2YWx1ZT0i2LnZhtmI2KfZhi/Zhdiv2Kkg2KfZhNi02LHZitit2KkiLz4NCgkJPHVpdGV4dCBuYW1lPSJBVFRBQ0hOQU1FX0hFQURJTkciIHZhbHVlPSLYp9iz2YUg2KfZhNmF2YTZgSIvPg0KCQk8dWl0ZXh0IG5hbWU9IkFUVEFDSFNJWkVfSEVBRElORyIgdmFsdWU9Itin2YTYrdis2YUiLz4NCgkJPHVpdGV4dCBuYW1lPSJTTElERV9OT1RFUyIgdmFsdWU9ItmF2YTYp9it2LjYp9iqINin2YTYtNix2YrYrdipIi8+DQoJCTx1aXRleHQgbmFtZT0iQ09VUlNFX1NUQVRVUyIgdmFsdWU9Itit2KfZhNipINin2YTZiNit2K/YqSIvPg0KCQk8dWl0ZXh0IG5hbWU9IlBBU1NFRF9TVFJJTkciIHZhbHVlPSLZhtis2KfYrSIvPg0KCQk8dWl0ZXh0IG5hbWU9IkZBSUxFRF9TVFJJTkciIHZhbHVlPSLZgdi02YQiLz4NCgkJPCEtLXF1aXogcG9kIGFuZCBtZXNzYWdlIGJveCB0ZXh0cy0tPg0KCQk8dWl0ZXh0IG5hbWU9IlFVSVpQT0RfUVVJWl9BVFRFTVBUIiB2YWx1ZT0i2LHZgtmFINin2YTZhdit2KfZiNmE2Kkg2YHZiiDYp9mE2YXYs9in2KjZgtipOiIvPg0KCQk8dWl0ZXh0IG5hbWU9IlFVSVpQT0RfUVVJWl9BVFRFTVBUX1ZBTFVFIiB2YWx1ZT0iJW4g2YXZhiAldCIvPg0KCQk8dWl0ZXh0IG5hbWU9IlFVSVpQT0RfUVVJWl9TQ09SRSIgdmFsdWU9IjrYp9mE2K/Ysdis2Kkg2KfZhNmF2LPYrNmE2KkiLz4NCgkJPHVpdGV4dCBuYW1lPSJRVUlaUE9EX1FVSVpfUEFTU1NDT1JFIiB2YWx1ZT0iOtiv2LHYrNipINin2YTZhtis2KfYrSIvPg0KCQk8dWl0ZXh0IG5hbWU9IlFVSVpQT0RfUVVJWl9NQVhTQ09SRSIgdmFsdWU9IjrYp9mE2K/Ysdis2Kkg2KfZhNmC2LXZiNmJIi8+DQoJCTx1aXRleHQgbmFtZT0iUVVJWlBPRF9RVUVTQVRNUFRfU1RSIiB2YWx1ZT0i2KfZhNmF2K3Yp9mI2YTYqSAlbiDZhdmGICV0Ii8+DQoJCTx1aXRleHQgbmFtZT0iUVVJWlBPRF9RVUVTVFlQRV9TVFIiIHZhbHVlPSLYp9mE2YbZiNi5OiAlcyIvPg0KCQk8dWl0ZXh0IG5hbWU9IlFVSVpQT0RfUVVFU1RZUEVfR1JEIiB2YWx1ZT0i2KrZhSDYqti12K3Zitit2YciLz4NCgkJPHVpdGV4dCBuYW1lPSJRVUlaUE9EX1FVRVNUWVBFX1NWWSIgdmFsdWU9Itin2LPYqti32YTYp9i5Ii8+DQoJCTx1aXRleHQgbmFtZT0iUVVJWlBPRF9RVUlaQVRNUFRfSU5GIiB2YWx1ZT0i2YTYpyDZhtmH2KfYptmKIi8+DQoJCTx1aXRleHQgbmFtZT0iUVVJWlBPRF9RVUVTQVRNUFRfSU5GIiB2YWx1ZT0i2YTYpyDZhtmH2KfYptmKIi8+DQoJCTx1aXRleHQgbmFtZT0iV0FSTklOR01TR19ZRVNTVFJJTkciIHZhbHVlPSLZhti52YUiLz4NCgkJPHVpdGV4dCBuYW1lPSJXQVJOSU5HTVNHX05PU1RSSU5HIiB2YWx1ZT0i2YTYpyIvPg0KCQk8dWl0ZXh0IG5hbWU9IldBUk5JTkdNU0dfVElUTEVTVFJJTkciIHZhbHVlPSLYqtit2LDZitixINi52YYg2KfZhNiq2YbZgtmEINmB2Yog2KfZhNmF2LPYp9io2YLYqSIvPg0KCQk8dWl0ZXh0IG5hbWU9IldBUk5JTkdNU0dfTVNHU1RSSU5HIiB2YWx1ZT0i2YfZhtin2YMg2KPYs9im2YTYqSDZhNmFINiq2KrZhSDYp9mE2KXYrNin2KjYqSDYudmE2YrZh9inINmB2Yog2KfZhNmF2LPYp9io2YLYqS4g2KfZhNmG2YLYsSDYudmE2Ykg2YbYudmFINiz2YrYrtix2KzZgyDZhdmGINin2YTZhdiz2KfYqNmC2KkuINin2YbZgtixINmE2Kcg2YTZhdiq2KfYqNi52Kkg2KfZhNmF2LPYp9io2YLYqS4iLz4NCgkJPHVpdGV4dCBuYW1lPSJJTkZPUk1BVElPTl9IMjY0X0ZMQVNIUExBWUVSIiB2YWx1ZT0i2YbYs9iu2KkgRmxhc2ggUGxheWVyICDYp9mE2YXYq9io2KrYqSDYrdin2YTZitin2Ysg2LnZhNmJINis2YfYp9iy2YMg2YTYpyDYqtiv2LnZhSDZh9iw2Kcg2KfZhNmB2YrYr9mK2YguINin2YbZgtixINi52YTZiSDZhdmG2LfZgtipINin2YTZgdmK2K/ZitmIINmE2KrZhtiy2YrZhCDYo9it2K/YqyDZhtiz2K7YqSDZhdmG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2KXYuNmH2KfYsSDYp9mE2LTYsdmK2Lcg2KfZhNis2KfZhtio2Yog2YTZhNmF2LTYp9ix2YPZitmGIi8+DQoJCTx1aXRleHQgbmFtZT0iTVVURSIgdmFsdWU9Iti12KfZhdiqIi8+DQoJCTx1aXRleHQgbmFtZT0iRE9DV1JBUF9USVRMRSIgdmFsdWU9Itin2YTZhdmE2YHYp9iqINin2YTZhdix2YHZgtipINmB2YogUHJlc2VudGVyIi8+DQoJCTx1aXRleHQgbmFtZT0iRE9DV1JBUF9NU0ciIHZhbHVlPSLYp9mE2K3Zgdi4INmB2Yog2KzZh9in2LIg2KfZhNmD2YXYqNmK2YjYqtixIi8+DQoJCTx1aXRleHQgbmFtZT0iRE9DV1JBUF9QUk9NUFQiIHZhbHVlPSLYp9mG2YLYsSDZh9mG2Kcg2YTZhNiq2YbYstmK2Y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V2FybnVuZyBiZWltIMOWZmZuZW4gdm9uIEFubGFnZW4iLz4NCgkJPHVpdGV4dCBuYW1lPSJBVFRBQ0hNRU5UX1BSRVZJRVdfV0FSTklOR01TRyIgdmFsdWU9IkFuaMOkbmdlIGvDtm5uZW4gbmljaHQgaW0gVm9yc2NoYXUtTW9kdXMgZ2XDtmZmbmV0IHdlcmRlbi4gVmVyd2VuZGVuIFNpZSDigJ5WZXLDtmZmZW50bGljaGVu4oCcLCB1bSBkaWUgRXJnZWJuaXNzZSBhbnp1emVpZ2VuLiIvPg0KCQk8dWl0ZXh0IG5hbWU9IkNPTExBQl9MT0NBTF9QTEFZQkFDS19NU0ciIHZhbHVlPSJJbmhhbHQgd2lyZCBsb2thbCBnZXNwaWVsdC4gWnVzYW1tZW5hcmJlaXQgZnVua3Rpb25pZXJ0IGluIGRpZXNlbSBNb2R1cyBuaWNodC4iLz4NCgkJPHVpdGV4dCBuYW1lPSJDT0xMQUJfTE9DQUxfUExBWUJBQ0tfVElUTEUiIHZhbHVlPSJMb2thbGUgV2llZGVyZ2FiZSIvPg0KCQk8dWl0ZXh0IG5hbWU9IkNPTExBQl9MT0NBTF9QTEFZQkFDS0JUTiIgdmFsdWU9Ik9LIi8+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mVydGlzc2VtZW50IGNvbmNlcm5hbnQgbGEgcGnDqGNlIGpvaW50ZSIvPg0KCQk8dWl0ZXh0IG5hbWU9IkFUVEFDSE1FTlRfUFJFVklFV19XQVJOSU5HTVNHIiB2YWx1ZT0iTGVzIHBpw6hjZXMgam9pbnRlcyBuZSBwZXV2ZW50IHBhcyDDqnRyZSBvdXZlcnRlcyBlbiBtb2RlIEFwZXLDp3UuIFV0aWxpc2V6IGxhIHB1YmxpY2F0aW9uIHBvdXIgYWZmaWNoZXIgbGVzIHLDqXN1bHRhdHMuIi8+DQoJCTx1aXRleHQgbmFtZT0iQ09MTEFCX0xPQ0FMX1BMQVlCQUNLX01TRyIgdmFsdWU9IkxlIGNvbnRlbnUgZXN0IGx1IGxvY2FsZW1lbnQuIExhIGNvbGxhYm9yYXRpb24gbuKAmWVzdCBwYXMgcHJpc2UgZW4gY2hhcmdlIHBvdXIgY2UgbW9kZS4iLz4NCgkJPHVpdGV4dCBuYW1lPSJDT0xMQUJfTE9DQUxfUExBWUJBQ0tfVElUTEUiIHZhbHVlPSJMZWN0dXJlIGxvY2FsZSIvPg0KCQk8dWl0ZXh0IG5hbWU9IkNPTExBQl9MT0NBTF9QTEFZQkFDS0JUTiIgdmFsdWU9Ik9rIi8+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ua3u+S7mOODleOCoeOCpOODq+itpuWRiiIvPg0KCQk8dWl0ZXh0IG5hbWU9IkFUVEFDSE1FTlRfUFJFVklFV19XQVJOSU5HTVNHIiB2YWx1ZT0i5re75LuY44OV44Kh44Kk44Or44Gv44OX44Os44OT44Ol44O844Oi44O844OJ44Gn44Gv6ZaL44GN44G+44Gb44KT44CC44OR44OW44Oq44OD44K344Ol44KS5L2/55So44GX44Gm57WQ5p6c44KS6KGo56S644GX44Gm44GP44Gg44GV44GE44CCIi8+DQoJCTx1aXRleHQgbmFtZT0iQ09MTEFCX0xPQ0FMX1BMQVlCQUNLX01TRyIgdmFsdWU9IuOCs+ODs+ODhuODs+ODhOOBr+ODreODvOOCq+ODq+OBp+WGjeeUn+OBleOCjOOBpuOBhOOBvuOBmeOAguOBk+OBruODouODvOODieOBp+OBr+WFseWQjOS9nOalreOBp+OBjeOBvuOBm+OCk+OAgiIvPg0KCQk8dWl0ZXh0IG5hbWU9IkNPTExBQl9MT0NBTF9QTEFZQkFDS19USVRMRSIgdmFsdWU9IuODreODvOOCq+ODq+WGjeeUnyIvPg0KCQk8dWl0ZXh0IG5hbWU9IkNPTExBQl9MT0NBTF9QTEFZQkFDS0JUTiIgdmFsdWU9Ik9LIi8+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x1aXRleHQgbmFtZT0iQ09VUlNFX1NUQVRVUyIgdmFsdWU9IuODouOCuOODpeODvOODq+OCueODhuODvOOCv+OCuSIvPg0KCQk8dWl0ZXh0IG5hbWU9IlBBU1NFRF9TVFJJTkciIHZhbHVlPSLlkIjmoLwiLz4NCgkJPHVpdGV4dCBuYW1lPSJGQUlMRURfU1RSSU5HIiB2YWx1ZT0i5LiN5ZCI5qC8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kFUVEFDSE1FTlRfUFJFVklFV19XQVJOSU5HTVNHX1RJVExFU1RSSU5HIiB2YWx1ZT0i7LKo67aAIO2MjOydvCDqsr3qs6AiLz4NCgkJPHVpdGV4dCBuYW1lPSJBVFRBQ0hNRU5UX1BSRVZJRVdfV0FSTklOR01TRyIgdmFsdWU9IuuvuOumrOuztOq4sCDrqqjrk5zsl5DshJzripQg7LKo67aAIO2MjOydvOydtCDsl7Trpqzsp4Ag7JWK7Iq164uI64ukLiDqsrDqs7zrpbwg67O066Ck66m0IOqyjOyLnCDquLDriqXsnYQg7IKs7Jqp7ZWY7Iut7Iuc7JikLiIvPg0KCQk8dWl0ZXh0IG5hbWU9IkNPTExBQl9MT0NBTF9QTEFZQkFDS19NU0ciIHZhbHVlPSLsvZjthZDtirjqsIAg66Gc7Lus7JeQ7IScIOyerOyDnSDspJHsnoXri4jri6QuIOydtCDrqqjrk5zsl5DshJzripQg6rO164+ZIOyekeyXheydhCDsiJjtlontlaAg7IiYIOyXhuyKteuLiOuLpC4iLz4NCgkJPHVpdGV4dCBuYW1lPSJDT0xMQUJfTE9DQUxfUExBWUJBQ0tfVElUTEUiIHZhbHVlPSLroZzsu6wg7J6s7IOdIi8+DQoJCTx1aXRleHQgbmFtZT0iQ09MTEFCX0xPQ0FMX1BMQVlCQUNLQlROIiB2YWx1ZT0i7ZmV7J24Ii8+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2aXNvIGRlIGFyY2hpdm8gYWRqdW50byIvPg0KCQk8dWl0ZXh0IG5hbWU9IkFUVEFDSE1FTlRfUFJFVklFV19XQVJOSU5HTVNHIiB2YWx1ZT0iTm8gZXMgcG9zaWJsZSBhYnJpciBsb3MgYXJjaGl2b3MgYWRqdW50b3MgZW4gZWwgbW9kbyBkZSBwcmV2aXN1YWxpemFjacOzbi4gVXNlIFB1YmxpY2FyIHBhcmEgdmVyIGxvcyByZXN1bHRhZG9zLiIvPg0KCQk8dWl0ZXh0IG5hbWU9IkNPTExBQl9MT0NBTF9QTEFZQkFDS19NU0ciIHZhbHVlPSJFbCBjb250ZW5pZG8gc2UgZXN0w6EgcmVwcm9kdWNpZW5kbyBsb2NhbG1lbnRlLiBMYSBjb2xhYm9yYWNpw7NuIG5vIGZ1bmNpb25hIGVuIGVzdGUgbW9kby4iLz4NCgkJPHVpdGV4dCBuYW1lPSJDT0xMQUJfTE9DQUxfUExBWUJBQ0tfVElUTEUiIHZhbHVlPSJSZXByb2R1Y2Npw7NuIGxvY2FsIi8+DQoJCTx1aXRleHQgbmFtZT0iQ09MTEFCX0xPQ0FMX1BMQVlCQUNLQlROIiB2YWx1ZT0iT2siLz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k11ZG8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mlzbyBkZSBhbmV4byIvPg0KCQk8dWl0ZXh0IG5hbWU9IkFUVEFDSE1FTlRfUFJFVklFV19XQVJOSU5HTVNHIiB2YWx1ZT0iT3MgYW5leG9zIG7Do28gc8OjbyBhYmVydG9zIG5vIG1vZG8gZGUgVmlzdWFsaXphw6fDo28uIFVzZSBvIGNvbWFuZG8gZGUgcHVibGljYcOnw6NvIHBhcmEgdmVyIG9zIHJlc3VsdGFkb3MuIi8+DQoJCTx1aXRleHQgbmFtZT0iQ09MTEFCX0xPQ0FMX1BMQVlCQUNLX01TRyIgdmFsdWU9Ik8gY29udGXDumRvIGVzdMOhIHNlbmRvIHJlcHJvZHV6aWRvIGxvY2FsbWVudGUuQSBjb2xhYm9yYcOnw6NvIG7Do28gZnVuY2lvbmEgbmVzdGUgbW9kby4iLz4NCgkJPHVpdGV4dCBuYW1lPSJDT0xMQUJfTE9DQUxfUExBWUJBQ0tfVElUTEUiIHZhbHVlPSJSZXByb2R1w6fDo28gbG9jYWwiLz4NCgkJPHVpdGV4dCBuYW1lPSJDT0xMQUJfTE9DQUxfUExBWUJBQ0tCVE4iIHZhbHVlPSJPayIv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GFyYWRvIi8+DQoJCTx1aXRleHQgbmFtZT0iU0NSVUJCQVJTVEFUVVNfUExBWUlORyIgdmFsdWU9IlJlcHJvZHV6aW5kbyIvPg0KCQk8dWl0ZXh0IG5hbWU9IlNDUlVCQkFSU1RBVFVTX05PQVVESU8iIHZhbHVlPSJTZW0gw6F1ZGlvIi8+DQoJCTx1aXRleHQgbmFtZT0iU0NSVUJCQVJTVEFUVVNfVklEUExBWUlORyIgdmFsdWU9IlbDrWRlbyBlbSByZXByb2R1w6fDo28iLz4NCgkJPHVpdGV4dCBuYW1lPSJTQ1JVQkJBUlNUQVRVU19MT0FESU5HIiB2YWx1ZT0iQ2FycmVnYW5kbyIvPg0KCQk8dWl0ZXh0IG5hbWU9IlNDUlVCQkFSU1RBVFVTX0JVRkZFUklORyIgdmFsdWU9IkFybWF6ZW5hbmRvIGVtIGJ1ZmZlciIvPg0KCQk8dWl0ZXh0IG5hbWU9IlNDUlVCQkFSU1RBVFVTX1FVRVNUSU9OIiB2YWx1ZT0iUmVzcG9uZGVyIHBlcmd1bnRhIi8+DQoJCTx1aXRleHQgbmFtZT0iU0NSVUJCQVJTVEFUVVNfUkVWSUVXUVVJWiIgdmFsdWU9IlJldmlzYW5kbyBxdWVzdGlvbsOhcmlvIi8+DQoJCTwhLS0gc3Vic3RpdHV0aW9uOiAlbSA9PSBtaW51dGVzIHJlbWFpbmluZyAtLT4NCgkJPCEtLSBzdWJzdGl0dXRpb246ICVzID09IHNlY29uZHMgcmVtYWluaW5nIC0tPg0KCQk8dWl0ZXh0IG5hbWU9IkVMQVBTRUQiIHZhbHVlPSIlbSBtaW51dG9zICVzIHNlZ3VuZG9zIHJlc3RhbnRlcyIvPg0KCQk8dWl0ZXh0IG5hbWU9Ik5PVEZPVU5EIiB2YWx1ZT0iTmFkYSBlbmNvbnRyYWRvIi8+DQoJCTx1aXRleHQgbmFtZT0iQVRUQUNITUVOVFMiIHZhbHVlPSJBbmV4b3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XRvIi8+DQoJCTx1aXRleHQgbmFtZT0iVEFCX1FVSVoiIHZhbHVlPSJRdWVzdC4iLz4NCgkJPHVpdGV4dCBuYW1lPSJUQUJfT1VUTElORSIgdmFsdWU9IkVzcXVlbWEiLz4NCgkJPHVpdGV4dCBuYW1lPSJUQUJfVEhVTUIiIHZhbHVlPSJNaW5pIi8+DQoJCTx1aXRleHQgbmFtZT0iVEFCX05PVEVTIiB2YWx1ZT0iTm90YXMiLz4NCgkJPHVpdGV4dCBuYW1lPSJUQUJfU0VBUkNIIiB2YWx1ZT0iQnVzY2EiLz4NCgkJPHVpdGV4dCBuYW1lPSJTTElERV9IRUFESU5HIiB2YWx1ZT0iVMOtdHVsbyBkbyBzbGlkZSIvPg0KCQk8dWl0ZXh0IG5hbWU9IkRVUkFUSU9OX0hFQURJTkciIHZhbHVlPSJEdXJhw6fDo28iLz4NCgkJPHVpdGV4dCBuYW1lPSJTRUFSQ0hfSEVBRElORyIgdmFsdWU9IlByb2N1cmFyIHRleHRvOiIvPg0KCQk8dWl0ZXh0IG5hbWU9IlRIVU1CX0hFQURJTkciIHZhbHVlPSJTbGlkZSIvPg0KCQk8dWl0ZXh0IG5hbWU9IlRIVU1CX0lORk8iIHZhbHVlPSJUw610dWxvL0R1cmHDp8OjbyBkbyBzbGlkZSIvPg0KCQk8dWl0ZXh0IG5hbWU9IkFUVEFDSE5BTUVfSEVBRElORyIgdmFsdWU9Ik5vbWUgZG8gYXJxdWl2byIvPg0KCQk8dWl0ZXh0IG5hbWU9IkFUVEFDSFNJWkVfSEVBRElORyIgdmFsdWU9IlRhbWFuaG8iLz4NCgkJPHVpdGV4dCBuYW1lPSJTTElERV9OT1RFUyIgdmFsdWU9IkFub3Rhw6fDtWVzIGRvIHNsaWRlIi8+DQoJCTx1aXRleHQgbmFtZT0iQ09VUlNFX1NUQVRVUyIgdmFsdWU9IlN0YXR1cyBkbyBtw7NkdWxvIi8+DQoJCTx1aXRleHQgbmFtZT0iUEFTU0VEX1NUUklORyIgdmFsdWU9IkFwcm92YWRvIi8+DQoJCTx1aXRleHQgbmFtZT0iRkFJTEVEX1NUUklORyIgdmFsdWU9IlJlcHJvdmFkby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BVFRBQ0hNRU5UX1BSRVZJRVdfV0FSTklOR01TR19USVRMRVNUUklORyIgdmFsdWU9IkF0dGFjaG1lbnQgV2FybmluZyIvPg0KCQk8dWl0ZXh0IG5hbWU9IkFUVEFDSE1FTlRfUFJFVklFV19XQVJOSU5HTVNHIiB2YWx1ZT0iQXR0YWNobWVudHMgZG8gbm90IG9wZW4gaW4gUHJldmlldyBtb2RlLiBQbGVhc2UgdXNlIHB1Ymxpc2ggdG8gc2VlIHRoZSByZXN1bHRzIi8+DQoJCTx1aXRleHQgbmFtZT0iVU5OQU1FRFNMSURFVElUTEUiIHZhbHVlPSJEaWFwb3NpdGl2YS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RGlhICVuIi8+DQoJCTx1aXRleHQgbmFtZT0iQ09MTEFCX0xPQ0FMX1BMQVlCQUNLX01TRyIgdmFsdWU9IkNvbnRlbnQgaXMgYmVpbmcgcGxheWVkIGxvY2FsbHkuXG4gQ29sbGFib3JhdGlvbiBkb2VzIG5vdCB3b3JrIGluIHRoaXMgbW9kZSIvPg0KCQk8dWl0ZXh0IG5hbWU9IkNPTExBQl9MT0NBTF9QTEFZQkFDS19USVRMRSIgdmFsdWU9IkxvY2FsIFBsYXliYWNrIi8+DQoJCTx1aXRleHQgbmFtZT0iQ09MTEFCX0xPQ0FMX1BMQVlCQUNLQlROIiB2YWx1ZT0iT2s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UXVpenBvZ2luZzoiLz4NCgkJPHVpdGV4dCBuYW1lPSJRVUlaUE9EX1FVSVpfQVRURU1QVF9WQUxVRSIgdmFsdWU9IiVuIHZhbiAldCIvPg0KCQk8dWl0ZXh0IG5hbWU9IlFVSVpQT0RfUVVJWl9TQ09SRSIgdmFsdWU9IkJlaGFhbGRlIHNjb3JlOiIvPg0KCQk8dWl0ZXh0IG5hbWU9IlFVSVpQT0RfUVVJWl9QQVNTU0NPUkUiIHZhbHVlPSJWb2xkb2VuZGUgc2NvcmU6Ii8+DQoJCTx1aXRleHQgbmFtZT0iUVVJWlBPRF9RVUlaX01BWFNDT1JFIiB2YWx1ZT0iTWF4aW1hYWwgaGFhbGJhcmUgc2NvcmU6Ii8+DQoJCTx1aXRleHQgbmFtZT0iUVVJWlBPRF9RVUVTQVRNUFRfU1RSIiB2YWx1ZT0iUG9naW5nOiAlbiB2YW4gJXQiLz4NCgkJPHVpdGV4dCBuYW1lPSJRVUlaUE9EX1FVRVNUWVBFX1NUUiIgdmFsdWU9IlR5cGU6ICVzIi8+DQoJCTx1aXRleHQgbmFtZT0iUVVJWlBPRF9RVUVTVFlQRV9HUkQiIHZhbHVlPSJUZWx0IHZvb3Igc2NvcmUiLz4NCgkJPHVpdGV4dCBuYW1lPSJRVUlaUE9EX1FVRVNUWVBFX1NWWSIgdmFsdWU9IkVucXXDqnRlIi8+DQoJCTx1aXRleHQgbmFtZT0iUVVJWlBPRF9RVUlaQVRNUFRfSU5GIiB2YWx1ZT0iT25iZXBlcmt0Ii8+DQoJCTx1aXRleHQgbmFtZT0iUVVJWlBPRF9RVUVTQVRNUFRfSU5GIiB2YWx1ZT0iT25iZXBlcmt0Ii8+DQoJCTx1aXRleHQgbmFtZT0iV0FSTklOR01TR19ZRVNTVFJJTkciIHZhbHVlPSJKYSIvPg0KCQk8dWl0ZXh0IG5hbWU9IldBUk5JTkdNU0dfTk9TVFJJTkciIHZhbHVlPSJOZWUiLz4NCgkJPHVpdGV4dCBuYW1lPSJXQVJOSU5HTVNHX1RJVExFU1RSSU5HIiB2YWx1ZT0iV2FhcnNjaHV3aW5nIG1ldCBiZXRyZWtraW5nIHRvdCBxdWl6bmF2aWdhdGllIi8+DQoJCTx1aXRleHQgbmFtZT0iV0FSTklOR01TR19NU0dTVFJJTkciIHZhbHVlPSJVIGhlYnQgbmlldCBhbGxlIHZyYWdlbiBpbiBkZXplIHF1aXogYmVhbnR3b29yZC4mI3hBOyYjeEE7S2xpayBvcCBKYSBvbSBkZSBxdWl6IGFmIHRlIHNsdWl0ZW4uIEtsaWsgb3AgTmVlIG9tIGRlIHF1aXogdm9vcnQgdGUgemV0dGVuLiIvPg0KCQk8dWl0ZXh0IG5hbWU9IklORk9STUFUSU9OX0gyNjRfRkxBU0hQTEFZRVIiIHZhbHVlPSJEZXplIHZpZGVvIHdvcmR0IG5pZXQgb25kZXJzdGV1bmQgZG9vciBkZSB2ZXJzaWUgdmFuIEZsYXNoIFBsYXllciBkaWUgbW9tZW50ZWVsIG9wIHV3IGNvbXB1dGVyIGlzIGdlw69uc3RhbGxlZXJkLiBLbGlrIGluIGRlIHZpZGVvIG9tIGRlIG5pZXV3c3RlIEZsYXNoIFBsYXllciB0ZSBkb3dubG9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aaWpwYW5lZWwgYWFuIGRlZWxuZW1lcnMgd2VlcmdldmVuIi8+DQoJCTx1aXRleHQgbmFtZT0iTVVURSIgdmFsdWU9IkRlbXBlbiIvPg0KCQk8dWl0ZXh0IG5hbWU9IkRPQ1dSQVBfVElUTEUiIHZhbHVlPSJQcmVzZW50ZXItYmVzdGFuZHNiaWpsYWdlIi8+DQoJCTx1aXRleHQgbmFtZT0iRE9DV1JBUF9NU0ciIHZhbHVlPSJPcHNsYWFuIGluIERlemUgY29tcHV0ZXIiLz4NCgkJPHVpdGV4dCBuYW1lPSJET0NXUkFQX1BST01QVCIgdmFsdWU9IktsaWsgb20gdGUgZG93bmxvYWRlbiIvPg0KCTwvbGFuZ3VhZ2U+DQoJPGxhbmd1YWdlIGlkPSJjbiI+DQoJCTwhLS0gZm9ybWF0IGZvciB1aWZvbnQgdmFsdWUgaXMgImZvbnQsc2l6ZSxpc2JvbGQsaXNpdGFsaWMsaXNzaGFkb3dlZCIgLS0+DQoJCTx1aWZvbnQgbmFtZT0iRk9OVF9RVUlaWklORyIgdmFsdWU9IuWui+S9ky0xODAzMCwxMCxmYWxzZSxmYWxzZSxmYWxzZSIvPg0KCQk8dWlmb250IG5hbWU9IkZPTlRfU0NSVUJTVEFUVVMiIHZhbHVlPSLlrovkvZMtMTgwMzAsMTAsdHJ1ZSxmYWxzZSx0cnVlIi8+DQoJCTx1aWZvbnQgbmFtZT0iRk9OVF9TQ1JVQlRJTUUiIHZhbHVlPSLlrovkvZMtMTgwMzAsMTAsZmFsc2UsZmFsc2UsdHJ1ZSIvPg0KCQk8dWlmb250IG5hbWU9IkZPTlRfRUxBUFNFRFRJTUUiIHZhbHVlPSLlrovkvZMtMTgwMzAsMTAsdHJ1ZSxmYWxzZSx0cnVlIi8+DQoJCTx1aWZvbnQgbmFtZT0iRk9OVF9VVElMU01FTlUiIHZhbHVlPSLlrovkvZMtMTgwMzAsMTAsdHJ1ZSxmYWxzZSxmYWxzZSIvPg0KCQk8dWlmb250IG5hbWU9IkZPTlRfVEFCUyIgdmFsdWU9IuWui+S9ky0xODAzMCwxNCx0cnVlLGZhbHNlLHRydWUiLz4NCgkJPHVpZm9udCBuYW1lPSJGT05UX1BSRVNFTlRBVElPTk5BTUUiIHZhbHVlPSLlrovkvZMtMTgwMzAsMTQsZmFsc2UsZmFsc2UsdHJ1ZSIvPg0KCQk8dWlmb250IG5hbWU9IkZPTlRfUFJFU0VOVEVSTkFNRSIgdmFsdWU9IuWui+S9ky0xODAzMCwxNCx0cnVlLGZhbHNlLHRydWUiLz4NCgkJPHVpZm9udCBuYW1lPSJGT05UX1BSRVNFTlRFUlRJVExFIiB2YWx1ZT0i5a6L5L2TLTE4MDMwLDEzLGZhbHNlLGZhbHNlLHRydWUiLz4NCgkJPHVpZm9udCBuYW1lPSJGT05UX0JJT0JUTiIgdmFsdWU9IuWui+S9ky0xODAzMCwxMCxmYWxzZSxmYWxzZSx0cnVlIi8+DQoJCTx1aWZvbnQgbmFtZT0iRk9OVF9OT1RFUyIgdmFsdWU9IuWui+S9ky0xODAzMCwxMixmYWxzZSxmYWxzZSxmYWxzZSIvPg0KCQk8dWlmb250IG5hbWU9IkZPTlRfT1VUTElORSIgdmFsdWU9IuWui+S9ky0xODAzMCwxMixmYWxzZSxmYWxzZSx0cnVlIi8+DQoJCTx1aWZvbnQgbmFtZT0iRk9OVF9TRUFSQ0giIHZhbHVlPSLlrovkvZMtMTgwMzAsMTIsZmFsc2UsZmFsc2UsdHJ1ZSIvPg0KCQk8dWlmb250IG5hbWU9IkZPTlRfVEhVTUIiIHZhbHVlPSLlrovkvZMtMTgwMzAsMTAsZmFsc2UsZmFsc2UsdHJ1ZSIvPg0KCQk8dWlmb250IG5hbWU9IkZPTlRfQklPV0lOIiB2YWx1ZT0i5a6L5L2TLTE4MDMwLDEyLGZhbHNlLGZhbHNlLGZhbHNlIi8+DQoJCTx1aWZvbnQgbmFtZT0iRk9OVF9MSVNUSEVBRElORyIgdmFsdWU9IuWui+S9ky0xODAzMCwxMCxmYWxzZSxmYWxzZSxmYWxzZSIvPg0KCQk8dWlmb250IG5hbWU9IkZPTlRfV0lOVElUTEUiIHZhbHVlPSLlrovkvZMtMTgwMzAsMTAsZmFsc2UsZmFsc2UsdHJ1ZSIvPg0KCQk8dWlmb250IG5hbWU9IkZPTlRfQVRUQUNITUVOVFMiIHZhbHVlPSLlrovkvZMtMTgwMzAsMTIsZmFsc2UsZmFsc2UsdHJ1ZSIvPg0KCQk8IS0tcXVpeiBwb2QgYW5kIG1lc3NhZ2UgYm94IHRleHQgZm9udHMtLT4NCgkJPHVpZm9udCBuYW1lPSJGT05UX01TR0JPWF9XSU5USVRMRSIgdmFsdWU9IuWui+S9ky0xODAzMCwxMix0cnVlLGZhbHNlLHRydWUiLz4NCgkJPHVpZm9udCBuYW1lPSJGT05UX01TR0JPWF9NU0ciIHZhbHVlPSLlrovkvZMtMTgwMzAsMTIsZmFsc2UsZmFsc2UsdHJ1ZSIvPg0KCQk8dWlmb250IG5hbWU9IkZPTlRfTVNHQk9YX09QVElPTlMiIHZhbHVlPSLlrovkvZMtMTgwMzAsMTAsdHJ1ZSxmYWxzZSx0cnVlIi8+DQoJCTx1aWZvbnQgbmFtZT0iRk9OVF9RVUlaUE9EX1FVSVpfVElUTEUiIHZhbHVlPSLlrovkvZMtMTgwMzAsMTIsdHJ1ZSxmYWxzZSx0cnVlIi8+DQoJCTx1aWZvbnQgbmFtZT0iRk9OVF9RVUlaUE9EX1FVSVpfQVRURU1QVCIgdmFsdWU9IuWui+S9ky0xODAzMCwxMCxmYWxzZSxmYWxzZSx0cnVlIi8+DQoJCTx1aWZvbnQgbmFtZT0iRk9OVF9RVUlaUE9EX1FVSVpfQVRURU1QVF9WQUxVRSIgdmFsdWU9IuWui+S9ky0xODAzMCwxMCx0cnVlLGZhbHNlLHRydWUiLz4NCgkJPHVpZm9udCBuYW1lPSJGT05UX1FVSVpQT0RfUVVFU1RJT05fU0NPUkUiIHZhbHVlPSLlrovkvZMtMTgwMzAsMTAsZmFsc2UsZmFsc2UsdHJ1ZSIvPg0KCQk8dWlmb250IG5hbWU9IkZPTlRfUVVJWlBPRF9RVUVTVElPTl9TQ09SRV9WQUxVRSIgdmFsdWU9IuWui+S9ky0xODAzMCwxMCx0cnVlLGZhbHNlLHRydWUiLz4NCgkJPHVpZm9udCBuYW1lPSJGT05UX1FVSVpQT0RfUVVFU1RJT05fQVRURU1QVCIgdmFsdWU9IuWui+S9ky0xODAzMCwxMCxmYWxzZSxmYWxzZSx0cnVlIi8+DQoJCTx1aWZvbnQgbmFtZT0iRk9OVF9RVUlaUE9EX1FVRVNUSU9OX0FUVEVNUFRfVkFMVUUiIHZhbHVlPSLlrovkvZMtMTgwMzAsMTAsdHJ1ZSxmYWxzZSx0cnVlIi8+DQoJCTx1aWZvbnQgbmFtZT0iRk9OVF9RVUlaUE9EX1FVRVNUSU9OX1RBRyIgdmFsdWU9IuWui+S9ky0xODAzMCwxMix0cnVlLGZhbHNlLHRydWUiLz4NCgkJPHVpZm9udCBuYW1lPSJGT05UX1FVSVpQT0RfUVVJWl9RVUVTVElPTl9DT1VOVCIgdmFsdWU9IuWui+S9ky0xODAzMCwxMCxmYWxzZSxmYWxzZSx0cnVlIi8+DQoJCTx1aWZvbnQgbmFtZT0iRk9OVF9RVUlaUE9EX1FVSVpfUVVFU1RJT05fQ09VTlRfVkFMVUUiIHZhbHVlPSLlrovkvZMtMTgwMzAsMTAsdHJ1ZSxmYWxzZSx0cnVlIi8+DQoJCTx1aWZvbnQgbmFtZT0iRk9OVF9RVUlaUE9EX1FVSVpfUVVFU1RJT05fQVRURU1QVEVEIiB2YWx1ZT0i5a6L5L2TLTE4MDMwLDEwLGZhbHNlLGZhbHNlLHRydWUiLz4NCgkJPHVpZm9udCBuYW1lPSJGT05UX1FVSVpQT0RfUVVJWl9RVUVTVElPTl9BVFRFTVBURURfVkFMVUUiIHZhbHVlPSLlrovkvZMtMTgwMzAsMTAsdHJ1ZSxmYWxzZSx0cnVlIi8+DQoJCTx1aWZvbnQgbmFtZT0iRk9OVF9RVUlaUE9EX1FVSVpfU0NPUkVfVEFHIiB2YWx1ZT0i5a6L5L2TLTE4MDMwLDEyLHRydWUsZmFsc2UsdHJ1ZSIvPg0KCQk8dWlmb250IG5hbWU9IkZPTlRfUVVJWlBPRF9RVUlaX1NDT1JFIiB2YWx1ZT0i5a6L5L2TLTE4MDMwLDEwLGZhbHNlLGZhbHNlLHRydWUiLz4NCgkJPHVpZm9udCBuYW1lPSJGT05UX1FVSVpQT0RfUVVJWl9TQ09SRV9WQUxVRSIgdmFsdWU9IuWui+S9ky0xODAzMCwxMCx0cnVlLGZhbHNlLHRydWUiLz4NCgkJPHVpZm9udCBuYW1lPSJGT05UX1FVSVpQT0RfUVVJWl9NQVhTQ09SRSIgdmFsdWU9IuWui+S9ky0xODAzMCwxMCxmYWxzZSxmYWxzZSx0cnVlIi8+DQoJCTx1aWZvbnQgbmFtZT0iRk9OVF9RVUlaUE9EX1FVSVpfTUFYU0NPUkVfVkFMVUUiIHZhbHVlPSLlrovkvZMtMTgwMzAsMTAsdHJ1ZSxmYWxzZSx0cnVlIi8+DQoJCTx1aWZvbnQgbmFtZT0iRk9OVF9RVUlaUE9EX1FVSVpfUEFTU1NDT1JFIiB2YWx1ZT0i5a6L5L2TLTE4MDMwLDEwLGZhbHNlLGZhbHNlLHRydWUiLz4NCgkJPHVpZm9udCBuYW1lPSJGT05UX1FVSVpQT0RfUVVJWl9QQVNTU0NPUkVfVkFMVUUiIHZhbHVlPSLlrovkvZMtMTgwMzAsMTAsdHJ1ZSxmYWxzZSx0cnVlIi8+DQoJCTwhLS0gdWl0ZXh0IC0tPg0KCQk8IS0tIHN1YnN0aXR1dGlvbjogJW4gPT0gc2xpZGUgbnVtYmVyIC0tPg0KCQk8dWl0ZXh0IG5hbWU9IkFUVEFDSE1FTlRfUFJFVklFV19XQVJOSU5HTVNHX1RJVExFU1RSSU5HIiB2YWx1ZT0iQXR0YWNobWVudCBXYXJuaW5nIi8+DQoJCTx1aXRleHQgbmFtZT0iQVRUQUNITUVOVF9QUkVWSUVXX1dBUk5JTkdNU0ciIHZhbHVlPSJBdHRhY2htZW50cyBkbyBub3Qgb3BlbiBpbiBQcmV2aWV3IG1vZGUuIFBsZWFzZSB1c2UgcHVibGlzaCB0byBzZWUgdGhlIHJlc3VsdHMiLz4NCgkJPHVpdGV4dCBuYW1lPSJDT0xMQUJfTE9DQUxfUExBWUJBQ0tfTVNHIiB2YWx1ZT0iQ29udGVudCBpcyBiZWluZyBwbGF5ZWQgbG9jYWxseS5cbiBDb2xsYWJvcmF0aW9uIGRvZXMgbm90IHdvcmsgaW4gdGhpcyBtb2RlIi8+DQoJCTx1aXRleHQgbmFtZT0iQ09MTEFCX0xPQ0FMX1BMQVlCQUNLX1RJVExFIiB2YWx1ZT0iTG9jYWwgUGxheWJhY2siLz4NCgkJPHVpdGV4dCBuYW1lPSJDT0xMQUJfTE9DQUxfUExBWUJBQ0tCVE4iIHZhbHVlPSJPayIvPg0KCQk8dWl0ZXh0IG5hbWU9IlVOTkFNRURTTElERVRJVExFIiB2YWx1ZT0i5bm754Gv54mHICVuIi8+DQoJCTwhLS0gc3Vic3RpdHV0aW9uOiAlbiA9PSBzbGlkZSBudW1iZXIgLS0+DQoJCTwhLS0gc3Vic3RpdHV0aW9uOiAldCA9PSB0b3RhbCBzbGlkZSBjb3VudCAtLT4NCgkJPHVpdGV4dCBuYW1lPSJTQ1JVQkJBUlNUQVRVU19TTElERUlORk8iIHZhbHVlPSLlubvnga/niYcgJW4gLyAldCB8ICIvPg0KCQk8dWl0ZXh0IG5hbWU9IlNDUlVCQkFSU1RBVFVTX1NUT1BQRUQiIHZhbHVlPSLlt7LlgZzmraIiLz4NCgkJPHVpdGV4dCBuYW1lPSJTQ1JVQkJBUlNUQVRVU19QTEFZSU5HIiB2YWx1ZT0i5q2j5Zyo5pKt5pS+Ii8+DQoJCTx1aXRleHQgbmFtZT0iU0NSVUJCQVJTVEFUVVNfTk9BVURJTyIgdmFsdWU9IuaXoOmfs+mikSIvPg0KCQk8dWl0ZXh0IG5hbWU9IlNDUlVCQkFSU1RBVFVTX1ZJRFBMQVlJTkciIHZhbHVlPSLop4bpopHmkq3mlL4iLz4NCgkJPHVpdGV4dCBuYW1lPSJTQ1JVQkJBUlNUQVRVU19MT0FESU5HIiB2YWx1ZT0i5q2j5Zyo6L295YWlIi8+DQoJCTx1aXRleHQgbmFtZT0iU0NSVUJCQVJTVEFUVVNfQlVGRkVSSU5HIiB2YWx1ZT0i5q2j5Zyo6L+b6KGM57yT5Yay5aSE55CGIi8+DQoJCTx1aXRleHQgbmFtZT0iU0NSVUJCQVJTVEFUVVNfUVVFU1RJT04iIHZhbHVlPSLlm57nrZTpl67popgiLz4NCgkJPHVpdGV4dCBuYW1lPSJTQ1JVQkJBUlNUQVRVU19SRVZJRVdRVUlaIiB2YWx1ZT0i5q2j5Zyo5a6h6ZiF5rWL6aqMIi8+DQoJCTwhLS0gc3Vic3RpdHV0aW9uOiAlbSA9PSBtaW51dGVzIHJlbWFpbmluZyAtLT4NCgkJPCEtLSBzdWJzdGl0dXRpb246ICVzID09IHNlY29uZHMgcmVtYWluaW5nIC0tPg0KCQk8dWl0ZXh0IG5hbWU9IkVMQVBTRUQiIHZhbHVlPSLliankvZkgJW0g5YiG6ZKfICVzIOenkiIvPg0KCQk8dWl0ZXh0IG5hbWU9Ik5PVEZPVU5EIiB2YWx1ZT0i5pyq5om+5Yiw5Lu75L2V5YaF5a65Ii8+DQoJCTx1aXRleHQgbmFtZT0iQVRUQUNITUVOVFMiIHZhbHVlPSLpmYTku7YiLz4NCgkJPCEtLSBzdWJzdGl0dXRpb246ICVwID09IGN1cnJlbnQgc3BlYWtlcidzIHRpdGxlIC0tPg0KCQk8dWl0ZXh0IG5hbWU9IkJJT1dJTl9USVRMRSIgdmFsdWU9IuS4quS6uueugOS7izogJXAiLz4NCgkJPHVpdGV4dCBuYW1lPSJCSU9CVE5fVElUTEUiIHZhbHVlPSLkuKrkurrnroDku4siLz4NCgkJPHVpdGV4dCBuYW1lPSJESVZJREVSQlROX1RJVExFIiB2YWx1ZT0ifCIvPg0KCQk8dWl0ZXh0IG5hbWU9IkNPTlRBQ1RCVE5fVElUTEUiIHZhbHVlPSLogZTns7vmlrnlvI8iLz4NCgkJPHVpdGV4dCBuYW1lPSJUQUJfUVVJWiIgdmFsdWU9Iua1i+mqjCIvPg0KCQk8dWl0ZXh0IG5hbWU9IlRBQl9PVVRMSU5FIiB2YWx1ZT0i5aSn57qyIi8+DQoJCTx1aXRleHQgbmFtZT0iVEFCX1RIVU1CIiB2YWx1ZT0i57yp55Wl5Zu+Ii8+DQoJCTx1aXRleHQgbmFtZT0iVEFCX05PVEVTIiB2YWx1ZT0i5aSH5rOoIi8+DQoJCTx1aXRleHQgbmFtZT0iVEFCX1NFQVJDSCIgdmFsdWU9IuaQnOe0oiIvPg0KCQk8dWl0ZXh0IG5hbWU9IlNMSURFX0hFQURJTkciIHZhbHVlPSLlubvnga/niYfmoIfpopgiLz4NCgkJPHVpdGV4dCBuYW1lPSJEVVJBVElPTl9IRUFESU5HIiB2YWx1ZT0i5oyB57ut5pe26Ze0Ii8+DQoJCTx1aXRleHQgbmFtZT0iU0VBUkNIX0hFQURJTkciIHZhbHVlPSLmkJzntKLmlofmnKw6Ii8+DQoJCTx1aXRleHQgbmFtZT0iVEhVTUJfSEVBRElORyIgdmFsdWU9IuW5u+eBr+eJhyIvPg0KCQk8dWl0ZXh0IG5hbWU9IlRIVU1CX0lORk8iIHZhbHVlPSLlubvnga/niYfmoIfpopgv5oyB57ut5pe26Ze0Ii8+DQoJCTx1aXRleHQgbmFtZT0iQVRUQUNITkFNRV9IRUFESU5HIiB2YWx1ZT0i5paH5Lu25ZCNIi8+DQoJCTx1aXRleHQgbmFtZT0iQVRUQUNIU0laRV9IRUFESU5HIiB2YWx1ZT0i5aSn5bCPIi8+DQoJCTx1aXRleHQgbmFtZT0iU0xJREVfTk9URVMiIHZhbHVlPSLlubvnga/niYflpIfms6g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QVRUQUNITUVOVF9QUkVWSUVXX1dBUk5JTkdNU0dfVElUTEVTVFJJTkciIHZhbHVlPSJBdHRhY2htZW50IFdhcm5pbmciLz4NCgkJPHVpdGV4dCBuYW1lPSJBVFRBQ0hNRU5UX1BSRVZJRVdfV0FSTklOR01TRyIgdmFsdWU9IkF0dGFjaG1lbnRzIGRvIG5vdCBvcGVuIGluIFByZXZpZXcgbW9kZS4gUGxlYXNlIHVzZSBwdWJsaXNoIHRvIHNlZSB0aGUgcmVzdWx0cyIvPg0KCQk8dWl0ZXh0IG5hbWU9IlVOTkFNRURTTElERVRJVExFIiB2YWx1ZT0i0KHQu9Cw0LnQtCAlbiIvPg0KCQk8dWl0ZXh0IG5hbWU9IkNPTExBQl9MT0NBTF9QTEFZQkFDS19NU0ciIHZhbHVlPSJDb250ZW50IGlzIGJlaW5nIHBsYXllZCBsb2NhbGx5LlxuIENvbGxhYm9yYXRpb24gZG9lcyBub3Qgd29yayBpbiB0aGlzIG1vZGUiLz4NCgkJPHVpdGV4dCBuYW1lPSJDT0xMQUJfTE9DQUxfUExBWUJBQ0tfVElUTEUiIHZhbHVlPSJMb2NhbCBQbGF5YmFjayIvPg0KCQk8dWl0ZXh0IG5hbWU9IkNPTExBQl9MT0NBTF9QTEFZQkFDS0JUTiIgdmFsdWU9Ik9r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dWl0ZXh0IG5hbWU9IkNPVVJTRV9TVEFUVVMiIHZhbHVlPSJNb2R1bGUgU3RhdHVzIi8+DQoJCTx1aXRleHQgbmFtZT0iUEFTU0VEX1NUUklORyIgdmFsdWU9IlBhc3NlZCIvPg0KCQk8dWl0ZXh0IG5hbWU9IkZBSUxFRF9TVFJJTkciIHZhbHVlPSJGYWlsZWQiLz4NCgkJPCEtLXF1aXogcG9kIGFuZCBtZXNzYWdlIGJveCB0ZXh0cy0tPg0KCQk8dWl0ZXh0IG5hbWU9IlFVSVpQT0RfUVVJWl9BVFRFTVBUIiB2YWx1ZT0i0J/QvtC/0YvRgtC60LAg0L/RgNC+0LnRgtC4INC+0L/RgNC+0YE6Ii8+DQoJCTx1aXRleHQgbmFtZT0iUVVJWlBPRF9RVUlaX0FUVEVNUFRfVkFMVUUiIHZhbHVlPSIlbiDQuNC3ICV0Ii8+DQoJCTx1aXRleHQgbmFtZT0iUVVJWlBPRF9RVUlaX1NDT1JFIiB2YWx1ZT0i0J3QsNCx0YDQsNC90L4g0LHQsNC70LvQvtCyOiIvPg0KCQk8dWl0ZXh0IG5hbWU9IlFVSVpQT0RfUVVJWl9QQVNTU0NPUkUiIHZhbHVlPSLQn9GA0L7RhdC+0LTQvdC+0Lkg0YDQtdC30YPQu9GM0YLQsNGCOiIvPg0KCQk8dWl0ZXh0IG5hbWU9IlFVSVpQT0RfUVVJWl9NQVhTQ09SRSIgdmFsdWU9ItCc0LDQutGB0LjQvNCw0LvRjNC90YvQuSDRgNC10LfRg9C70YzRgtCw0YI6Ii8+DQoJCTx1aXRleHQgbmFtZT0iUVVJWlBPRF9RVUVTQVRNUFRfU1RSIiB2YWx1ZT0i0J/QvtC/0YvRgtC60LA6ICVuINC40LcgJXQiLz4NCgkJPHVpdGV4dCBuYW1lPSJRVUlaUE9EX1FVRVNUWVBFX1NUUiIgdmFsdWU9ItCi0LjQvzogJXMiLz4NCgkJPHVpdGV4dCBuYW1lPSJRVUlaUE9EX1FVRVNUWVBFX0dSRCIgdmFsdWU9ItChINC+0YbQtdC90LrQvtC5Ii8+DQoJCTx1aXRleHQgbmFtZT0iUVVJWlBPRF9RVUVTVFlQRV9TVlkiIHZhbHVlPSLQntCx0LfQvtGAIi8+DQoJCTx1aXRleHQgbmFtZT0iUVVJWlBPRF9RVUlaQVRNUFRfSU5GIiB2YWx1ZT0i0JHQvtC70YzRiNC+0LUg0YfQuNGB0LvQviIvPg0KCQk8dWl0ZXh0IG5hbWU9IlFVSVpQT0RfUVVFU0FUTVBUX0lORiIgdmFsdWU9ItCR0L7Qu9GM0YjQvtC1INGH0LjRgdC70L4iLz4NCgkJPHVpdGV4dCBuYW1lPSJXQVJOSU5HTVNHX1lFU1NUUklORyIgdmFsdWU9ItCU0LAiLz4NCgkJPHVpdGV4dCBuYW1lPSJXQVJOSU5HTVNHX05PU1RSSU5HIiB2YWx1ZT0i0J3QtdGCIi8+DQoJCTx1aXRleHQgbmFtZT0iV0FSTklOR01TR19USVRMRVNUUklORyIgdmFsdWU9ItCf0YDQtdC00YPQv9GA0LXQttC00LXQvdC40LUg0L4g0L3QsNCy0LjQs9Cw0YbQuNC4INCyINC+0L/RgNC+0YHQtSIvPg0KCQk8dWl0ZXh0IG5hbWU9IldBUk5JTkdNU0dfTVNHU1RSSU5HIiB2YWx1ZT0i0JIg0L7Qv9GA0L7RgdC1INC+0YHRgtCw0LvQuNGB0Ywg0L3QtdC+0YLQstC10YfQtdC90L3Ri9C1INCy0L7Qv9GA0L7RgdGLLtCd0LDQttCw0YLQuNC1INC60L3QvtC/0LrQuCAmcXVvdDvQlNCwJnF1b3Q7INC/0YDQuNCy0LXQtNC10YIg0Log0LfQsNC60YDRi9GC0LjRjiDQvtC/0YDQvtGB0LAuINCd0LDQttCw0YLQuNC1INC60L3QvtC/0LrQuCAmcXVvdDvQndC10YImcXVvdDsg0L/RgNC+0LTQvtC70LbQuNGCINC+0L/RgNC+0YEuIi8+DQoJCTx1aXRleHQgbmFtZT0iSU5GT1JNQVRJT05fSDI2NF9GTEFTSFBMQVlFUiIgdmFsdWU9ItCi0LXQutGD0YnQsNGPINCy0LXRgNGB0LjRjyDQv9GA0L7QuNCz0YDRi9Cy0LDRgtC10LvRjyBGbGFzaCBQbGF5ZXIsINGD0YHRgtCw0L3QvtCy0LvQtdC90L3QsNGPINC90LAg0Y3RgtC+0Lwg0LrQvtC80L/RjNGO0YLQtdGA0LUsINC90LUg0L/QvtC00LTQtdGA0LbQuNCy0LDQtdGCINGN0YLQviDQstC40LTQtdC+LiDQqdC10LvQutC90LjRgtC1INCyINC+0LHQu9Cw0YHRgtC4INCy0LjQtNC10L4sINGH0YLQvtCx0Ysg0LfQsNCz0YDRg9C30LjRgtGMINC/0L7RgdC70LXQtNC90Y7RjiDQstC10YDRgdC40Y4g0L/RgNC+0LjQs9GA0YvQstCw0YLQtdC70Y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Qn9C+0LrQsNC30YvQstCw0YLRjCDQstGA0LXQt9C60YMg0YPRh9Cw0YHRgtC90LjQutCw0LwiLz4NCgkJPHVpdGV4dCBuYW1lPSJNVVRFIiB2YWx1ZT0i0J7RgtC60LvRjtGH0LjRgtGMINC30LLRg9C6Ii8+DQoJCTx1aXRleHQgbmFtZT0iRE9DV1JBUF9USVRMRSIgdmFsdWU9ItCS0LvQvtC20LXQvdC40LUg0LIg0YTQsNC50LsgQWRvYmUgUHJlc2VudGVyIi8+DQoJCTx1aXRleHQgbmFtZT0iRE9DV1JBUF9NU0ciIHZhbHVlPSLQodC+0YXRgNCw0L3QuNGC0Ywg0LIg0L/QsNC/0LrRgyAmcXVvdDvQnNC+0Lkg0LrQvtC80L/RjNGO0YLQtdGAJnF1b3Q7Ii8+DQoJCTx1aXRleHQgbmFtZT0iRE9DV1JBUF9QUk9NUFQiIHZhbHVlPSLQqdC10LvQutC90YPRgtGMINC00LvRjyDQt9Cw0LPRgNGD0LfQutC4Ii8+DQoJPC9sYW5ndWFnZT4NCjwvY29uZmlndXJhdGlvbj4NCg=="/>
  <p:tag name="MMPROD_UIDATA" val="&lt;database version=&quot;11.0&quot;&gt;&lt;object type=&quot;1&quot; unique_id=&quot;10001&quot;&gt;&lt;property id=&quot;20141&quot; value=&quot;Leadership Foundation - Wash&quot;/&gt;&lt;property id=&quot;20148&quot; value=&quot;5&quot;/&gt;&lt;property id=&quot;20184&quot; value=&quot;7&quot;/&gt;&lt;property id=&quot;20191&quot; value=&quot;Delta Sigma Pi&quot;/&gt;&lt;property id=&quot;20192&quot; value=&quot;dsp.adobeconnect.com&quot;/&gt;&lt;property id=&quot;20250&quot; value=&quot;6&quot;/&gt;&lt;property id=&quot;20251&quot; value=&quot;0&quot;/&gt;&lt;property id=&quot;20259&quot; value=&quot;0&quot;/&gt;&lt;property id=&quot;20262&quot; value=&quot;2427927638&quot;/&gt;&lt;property id=&quot;20263&quot; value=&quot;1&quot;/&gt;&lt;property id=&quot;20264&quot; value=&quot;3&quot;/&gt;&lt;object type=&quot;2&quot; unique_id=&quot;10002&quot;&gt;&lt;object type=&quot;3&quot; unique_id=&quot;10003&quot;&gt;&lt;property id=&quot;20148&quot; value=&quot;5&quot;/&gt;&lt;property id=&quot;20300&quot; value=&quot;Slide 1 - &amp;quot;Leadership Foundation&amp;quot;&quot;/&gt;&lt;property id=&quot;20307&quot; value=&quot;256&quot;/&gt;&lt;property id=&quot;20309&quot; value=&quot;-1&quot;/&gt;&lt;/object&gt;&lt;object type=&quot;3&quot; unique_id=&quot;10004&quot;&gt;&lt;property id=&quot;20148&quot; value=&quot;5&quot;/&gt;&lt;property id=&quot;20300&quot; value=&quot;Slide 2 - &amp;quot;Mission&amp;quot;&quot;/&gt;&lt;property id=&quot;20307&quot; value=&quot;257&quot;/&gt;&lt;property id=&quot;20309&quot; value=&quot;-1&quot;/&gt;&lt;/object&gt;&lt;object type=&quot;3&quot; unique_id=&quot;10005&quot;&gt;&lt;property id=&quot;20148&quot; value=&quot;5&quot;/&gt;&lt;property id=&quot;20300&quot; value=&quot;Slide 3 - &amp;quot;Key Functions&amp;quot;&quot;/&gt;&lt;property id=&quot;20307&quot; value=&quot;258&quot;/&gt;&lt;property id=&quot;20309&quot; value=&quot;-1&quot;/&gt;&lt;/object&gt;&lt;object type=&quot;3&quot; unique_id=&quot;10006&quot;&gt;&lt;property id=&quot;20148&quot; value=&quot;5&quot;/&gt;&lt;property id=&quot;20300&quot; value=&quot;Slide 4 - &amp;quot;Annual Fraternity Grants&amp;quot;&quot;/&gt;&lt;property id=&quot;20307&quot; value=&quot;259&quot;/&gt;&lt;property id=&quot;20309&quot; value=&quot;-1&quot;/&gt;&lt;/object&gt;&lt;object type=&quot;3&quot; unique_id=&quot;10007&quot;&gt;&lt;property id=&quot;20148&quot; value=&quot;5&quot;/&gt;&lt;property id=&quot;20300&quot; value=&quot;Slide 5 - &amp;quot;Scholarships &amp;amp; Grants&amp;quot;&quot;/&gt;&lt;property id=&quot;20307&quot; value=&quot;266&quot;/&gt;&lt;property id=&quot;20309&quot; value=&quot;-1&quot;/&gt;&lt;/object&gt;&lt;object type=&quot;3&quot; unique_id=&quot;10008&quot;&gt;&lt;property id=&quot;20148&quot; value=&quot;5&quot;/&gt;&lt;property id=&quot;20300&quot; value=&quot;Slide 6 - &amp;quot;Giving Opportunities &amp;quot;&quot;/&gt;&lt;property id=&quot;20307&quot; value=&quot;262&quot;/&gt;&lt;property id=&quot;20309&quot; value=&quot;-1&quot;/&gt;&lt;/object&gt;&lt;object type=&quot;3&quot; unique_id=&quot;10009&quot;&gt;&lt;property id=&quot;20148&quot; value=&quot;5&quot;/&gt;&lt;property id=&quot;20300&quot; value=&quot;Slide 7 - &amp;quot;Donor Recognition&amp;quot;&quot;/&gt;&lt;property id=&quot;20307&quot; value=&quot;263&quot;/&gt;&lt;property id=&quot;20309&quot; value=&quot;-1&quot;/&gt;&lt;/object&gt;&lt;object type=&quot;3&quot; unique_id=&quot;10010&quot;&gt;&lt;property id=&quot;20148&quot; value=&quot;5&quot;/&gt;&lt;property id=&quot;20300&quot; value=&quot;Slide 8 - &amp;quot;Governance&amp;quot;&quot;/&gt;&lt;property id=&quot;20307&quot; value=&quot;265&quot;/&gt;&lt;property id=&quot;20309&quot; value=&quot;-1&quot;/&gt;&lt;/object&gt;&lt;object type=&quot;3&quot; unique_id=&quot;10011&quot;&gt;&lt;property id=&quot;20148&quot; value=&quot;5&quot;/&gt;&lt;property id=&quot;20300&quot; value=&quot;Slide 9 - &amp;quot;For More Information &amp;quot;&quot;/&gt;&lt;property id=&quot;20307&quot; value=&quot;264&quot;/&gt;&lt;property id=&quot;20309&quot; value=&quot;-1&quot;/&gt;&lt;/object&gt;&lt;/object&gt;&lt;object type=&quot;8&quot; unique_id=&quot;10022&quot;&gt;&lt;/object&gt;&lt;object type=&quot;10&quot; unique_id=&quot;10089&quot;&gt;&lt;object type=&quot;11&quot; unique_id=&quot;10090&quot;&gt;&lt;/object&gt;&lt;object type=&quot;12&quot; unique_id=&quot;10092&quot;&gt;&lt;/object&gt;&lt;/object&gt;&lt;object type=&quot;4&quot; unique_id=&quot;10091&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1.mp3"/>
  <p:tag name="PPSNARRATION" val="1,518441357,S:\E Learning (Online Training)\Post GCC Retreat Staff Videos\Leadership Foundation - Wash_pptx\Media.ppcx"/>
  <p:tag name="HTML_SHAPEINFO" val="&lt;SlideThumbPath val=&quot;Slide1.PNG&quot;/&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quot;/&gt;&lt;isInvalidForFieldText val=&quot;0&quot;/&gt;&lt;Image&gt;&lt;filename val=&quot;C:\Users\htroyer\AppData\Local\Temp\6\PR\data\asimages\{FC0DB707-5477-4A0F-AD59-E13669CB3DC3}_1.png&quot;/&gt;&lt;left val=&quot;119&quot;/&gt;&lt;top val=&quot;87&quot;/&gt;&lt;width val=&quot;720&quot;/&gt;&lt;height val=&quot;221&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2.mp3"/>
  <p:tag name="PPSNARRATION" val="2,518441357,S:\E Learning (Online Training)\Post GCC Retreat Staff Videos\Leadership Foundation - Wash_pptx\Media.ppcx"/>
  <p:tag name="HTML_SHAPEINFO" val="&lt;SlideThumbPath val=&quot;Slide2.PNG&quot;/&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7&quot;/&gt;&lt;/TableIndex&gt;&lt;/ShapeTextInfo&gt;"/>
  <p:tag name="HTML_SHAPEINFO" val="&lt;ThreeDShapeInfo&gt;&lt;uuid val=&quot;&quot;/&gt;&lt;isInvalidForFieldText val=&quot;0&quot;/&gt;&lt;Image&gt;&lt;filename val=&quot;C:\Users\htroyer\AppData\Local\Temp\6\PR\data\asimages\{F6C2DF96-01AF-4003-AEAE-9D5B69C501BC}_2.png&quot;/&gt;&lt;left val=&quot;46&quot;/&gt;&lt;top val=&quot;28&quot;/&gt;&lt;width val=&quot;848&quot;/&gt;&lt;height val=&quot;105&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64&quot;/&gt;&lt;lineCharCount val=&quot;70&quot;/&gt;&lt;lineCharCount val=&quot;69&quot;/&gt;&lt;lineCharCount val=&quot;59&quot;/&gt;&lt;/TableIndex&gt;&lt;/ShapeTextInfo&gt;"/>
  <p:tag name="HTML_SHAPEINFO" val="&lt;ThreeDShapeInfo&gt;&lt;uuid val=&quot;&quot;/&gt;&lt;isInvalidForFieldText val=&quot;0&quot;/&gt;&lt;Image&gt;&lt;filename val=&quot;C:\Users\htroyer\AppData\Local\Temp\6\PR\data\asimages\{1BBD1266-09BA-41D9-B39C-E1522DBE2613}_2.png&quot;/&gt;&lt;left val=&quot;55&quot;/&gt;&lt;top val=&quot;143&quot;/&gt;&lt;width val=&quot;847&quot;/&gt;&lt;height val=&quot;318&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3.mp3"/>
  <p:tag name="PPSNARRATION" val="3,518441357,S:\E Learning (Online Training)\Post GCC Retreat Staff Videos\Leadership Foundation - Wash_pptx\Media.ppcx"/>
  <p:tag name="HTML_SHAPEINFO" val="&lt;SlideThumbPath val=&quot;Slide3.PNG&quot;/&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quot;/&gt;&lt;isInvalidForFieldText val=&quot;0&quot;/&gt;&lt;Image&gt;&lt;filename val=&quot;C:\Users\htroyer\AppData\Local\Temp\6\PR\data\asimages\{5EE636B6-8D27-422B-AF37-5ADB279018B3}_3.png&quot;/&gt;&lt;left val=&quot;46&quot;/&gt;&lt;top val=&quot;28&quot;/&gt;&lt;width val=&quot;848&quot;/&gt;&lt;height val=&quot;105&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73&quot;/&gt;&lt;lineCharCount val=&quot;80&quot;/&gt;&lt;lineCharCount val=&quot;62&quot;/&gt;&lt;lineCharCount val=&quot;76&quot;/&gt;&lt;lineCharCount val=&quot;17&quot;/&gt;&lt;lineCharCount val=&quot;78&quot;/&gt;&lt;lineCharCount val=&quot;67&quot;/&gt;&lt;lineCharCount val=&quot;80&quot;/&gt;&lt;lineCharCount val=&quot;70&quot;/&gt;&lt;lineCharCount val=&quot;36&quot;/&gt;&lt;/TableIndex&gt;&lt;/ShapeTextInfo&gt;"/>
  <p:tag name="HTML_SHAPEINFO" val="&lt;ThreeDShapeInfo&gt;&lt;uuid val=&quot;&quot;/&gt;&lt;isInvalidForFieldText val=&quot;0&quot;/&gt;&lt;Image&gt;&lt;filename val=&quot;C:\Users\htroyer\AppData\Local\Temp\6\PR\data\asimages\{83DFF36A-2F15-427F-B076-1259DA218063}_3.png&quot;/&gt;&lt;left val=&quot;59&quot;/&gt;&lt;top val=&quot;116&quot;/&gt;&lt;width val=&quot;835&quot;/&gt;&lt;height val=&quot;328&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4.mp3"/>
  <p:tag name="PPSNARRATION" val="4,518441357,S:\E Learning (Online Training)\Post GCC Retreat Staff Videos\Leadership Foundation - Wash_pptx\Media.ppcx"/>
  <p:tag name="HTML_SHAPEINFO" val="&lt;SlideThumbPath val=&quot;Slide4.PNG&quot;/&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quot;/&gt;&lt;isInvalidForFieldText val=&quot;0&quot;/&gt;&lt;Image&gt;&lt;filename val=&quot;C:\Users\htroyer\AppData\Local\Temp\6\PR\data\asimages\{235C63B5-B86D-483C-A2E0-8B1C52C2ABD1}_4.png&quot;/&gt;&lt;left val=&quot;46&quot;/&gt;&lt;top val=&quot;28&quot;/&gt;&lt;width val=&quot;848&quot;/&gt;&lt;height val=&quot;105&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4&quot;/&gt;&lt;lineCharCount val=&quot;19&quot;/&gt;&lt;lineCharCount val=&quot;26&quot;/&gt;&lt;lineCharCount val=&quot;29&quot;/&gt;&lt;lineCharCount val=&quot;24&quot;/&gt;&lt;lineCharCount val=&quot;37&quot;/&gt;&lt;lineCharCount val=&quot;30&quot;/&gt;&lt;lineCharCount val=&quot;44&quot;/&gt;&lt;/TableIndex&gt;&lt;/ShapeTextInfo&gt;"/>
  <p:tag name="HTML_SHAPEINFO" val="&lt;ThreeDShapeInfo&gt;&lt;uuid val=&quot;&quot;/&gt;&lt;isInvalidForFieldText val=&quot;0&quot;/&gt;&lt;Image&gt;&lt;filename val=&quot;C:\Users\htroyer\AppData\Local\Temp\6\PR\data\asimages\{90ECFFEA-18DF-4897-8D2C-4E1F8308170B}_4.png&quot;/&gt;&lt;left val=&quot;59&quot;/&gt;&lt;top val=&quot;126&quot;/&gt;&lt;width val=&quot;835&quot;/&gt;&lt;height val=&quot;3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5.mp3"/>
  <p:tag name="PPSNARRATION" val="5,518441357,S:\E Learning (Online Training)\Post GCC Retreat Staff Videos\Leadership Foundation - Wash_pptx\Media.ppcx"/>
  <p:tag name="HTML_SHAPEINFO" val="&lt;SlideThumbPath val=&quot;Slide5.PNG&quot;/&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quot;/&gt;&lt;isInvalidForFieldText val=&quot;0&quot;/&gt;&lt;Image&gt;&lt;filename val=&quot;C:\Users\htroyer\AppData\Local\Temp\6\PR\data\asimages\{742F52FD-02CF-4B4A-AA51-69EB5BFBBACB}_5.png&quot;/&gt;&lt;left val=&quot;46&quot;/&gt;&lt;top val=&quot;28&quot;/&gt;&lt;width val=&quot;848&quot;/&gt;&lt;height val=&quot;105&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2&quot;/&gt;&lt;lineCharCount val=&quot;26&quot;/&gt;&lt;lineCharCount val=&quot;22&quot;/&gt;&lt;lineCharCount val=&quot;44&quot;/&gt;&lt;lineCharCount val=&quot;47&quot;/&gt;&lt;/TableIndex&gt;&lt;/ShapeTextInfo&gt;"/>
  <p:tag name="HTML_SHAPEINFO" val="&lt;ThreeDShapeInfo&gt;&lt;uuid val=&quot;&quot;/&gt;&lt;isInvalidForFieldText val=&quot;0&quot;/&gt;&lt;Image&gt;&lt;filename val=&quot;C:\Users\htroyer\AppData\Local\Temp\6\PR\data\asimages\{99D9D6E3-1E30-41B1-B959-CD0A3A1AF19E}_5.png&quot;/&gt;&lt;left val=&quot;59&quot;/&gt;&lt;top val=&quot;136&quot;/&gt;&lt;width val=&quot;835&quot;/&gt;&lt;height val=&quot;324&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6.mp3"/>
  <p:tag name="PPSNARRATION" val="6,518441357,S:\E Learning (Online Training)\Post GCC Retreat Staff Videos\Leadership Foundation - Wash_pptx\Media.ppcx"/>
  <p:tag name="HTML_SHAPEINFO" val="&lt;SlideThumbPath val=&quot;Slide6.PNG&quot;/&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quot;/&gt;&lt;isInvalidForFieldText val=&quot;0&quot;/&gt;&lt;Image&gt;&lt;filename val=&quot;C:\Users\htroyer\AppData\Local\Temp\6\PR\data\asimages\{19FD91D3-AB25-4F5E-BA04-05AAF11F04CF}_6.png&quot;/&gt;&lt;left val=&quot;46&quot;/&gt;&lt;top val=&quot;28&quot;/&gt;&lt;width val=&quot;848&quot;/&gt;&lt;height val=&quot;10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4&quot;/&gt;&lt;/TableIndex&gt;&lt;/ShapeTextInfo&gt;"/>
  <p:tag name="HTML_SHAPEINFO" val="&lt;ThreeDShapeInfo&gt;&lt;uuid val=&quot;&quot;/&gt;&lt;isInvalidForFieldText val=&quot;0&quot;/&gt;&lt;Image&gt;&lt;filename val=&quot;C:\Users\htroyer\AppData\Local\Temp\6\PR\data\asimages\{C7581AC4-26E0-4D2C-9DD7-386DDA70F652}_6.png&quot;/&gt;&lt;left val=&quot;379&quot;/&gt;&lt;top val=&quot;302&quot;/&gt;&lt;width val=&quot;505&quot;/&gt;&lt;height val=&quot;51&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7.mp3"/>
  <p:tag name="PPSNARRATION" val="7,518441357,S:\E Learning (Online Training)\Post GCC Retreat Staff Videos\Leadership Foundation - Wash_pptx\Media.ppcx"/>
  <p:tag name="HTML_SHAPEINFO" val="&lt;SlideThumbPath val=&quot;Slide7.PNG&quot;/&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 name="HTML_SHAPEINFO" val="&lt;ThreeDShapeInfo&gt;&lt;uuid val=&quot;&quot;/&gt;&lt;isInvalidForFieldText val=&quot;0&quot;/&gt;&lt;Image&gt;&lt;filename val=&quot;C:\Users\htroyer\AppData\Local\Temp\6\PR\data\asimages\{D0651985-BD08-4897-B3AA-B93A55A31129}_7.png&quot;/&gt;&lt;left val=&quot;46&quot;/&gt;&lt;top val=&quot;28&quot;/&gt;&lt;width val=&quot;848&quot;/&gt;&lt;height val=&quot;10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2&quot;/&gt;&lt;/TableIndex&gt;&lt;/ShapeTextInfo&gt;"/>
  <p:tag name="HTML_SHAPEINFO" val="&lt;ThreeDShapeInfo&gt;&lt;uuid val=&quot;&quot;/&gt;&lt;isInvalidForFieldText val=&quot;0&quot;/&gt;&lt;Image&gt;&lt;filename val=&quot;C:\Users\htroyer\AppData\Local\Temp\6\PR\data\asimages\{60F6C2C4-D278-4F0B-AD57-9852E7D7EE7F}_7.png&quot;/&gt;&lt;left val=&quot;176&quot;/&gt;&lt;top val=&quot;354&quot;/&gt;&lt;width val=&quot;271&quot;/&gt;&lt;height val=&quot;51&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quot;/&gt;&lt;isInvalidForFieldText val=&quot;0&quot;/&gt;&lt;Image&gt;&lt;filename val=&quot;C:\Users\htroyer\AppData\Local\Temp\6\PR\data\asimages\{378F5553-7EB6-492A-808E-7A311B53D1F4}_7.png&quot;/&gt;&lt;left val=&quot;519&quot;/&gt;&lt;top val=&quot;354&quot;/&gt;&lt;width val=&quot;272&quot;/&gt;&lt;height val=&quot;5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8.mp3"/>
  <p:tag name="PPSNARRATION" val="8,518441357,S:\E Learning (Online Training)\Post GCC Retreat Staff Videos\Leadership Foundation - Wash_pptx\Media.ppcx"/>
  <p:tag name="HTML_SHAPEINFO" val="&lt;SlideThumbPath val=&quot;Slide8.PNG&quot;/&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quot;/&gt;&lt;isInvalidForFieldText val=&quot;0&quot;/&gt;&lt;Image&gt;&lt;filename val=&quot;C:\Users\htroyer\AppData\Local\Temp\6\PR\data\asimages\{CF3AC64C-87A9-4914-AAA7-993578633EF4}_8.png&quot;/&gt;&lt;left val=&quot;46&quot;/&gt;&lt;top val=&quot;28&quot;/&gt;&lt;width val=&quot;848&quot;/&gt;&lt;height val=&quot;10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74&quot;/&gt;&lt;lineCharCount val=&quot;68&quot;/&gt;&lt;lineCharCount val=&quot;70&quot;/&gt;&lt;lineCharCount val=&quot;11&quot;/&gt;&lt;lineCharCount val=&quot;65&quot;/&gt;&lt;lineCharCount val=&quot;80&quot;/&gt;&lt;lineCharCount val=&quot;44&quot;/&gt;&lt;lineCharCount val=&quot;1&quot;/&gt;&lt;/TableIndex&gt;&lt;/ShapeTextInfo&gt;"/>
  <p:tag name="HTML_SHAPEINFO" val="&lt;ThreeDShapeInfo&gt;&lt;uuid val=&quot;&quot;/&gt;&lt;isInvalidForFieldText val=&quot;0&quot;/&gt;&lt;Image&gt;&lt;filename val=&quot;C:\Users\htroyer\AppData\Local\Temp\6\PR\data\asimages\{4F3C8528-9178-4AF5-B478-1DAFCCA2EBB9}_8.png&quot;/&gt;&lt;left val=&quot;59&quot;/&gt;&lt;top val=&quot;136&quot;/&gt;&lt;width val=&quot;835&quot;/&gt;&lt;height val=&quot;324&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PSNARRATIONPROPS" val="S:\E Learning (Online Training)\Post Retreat Staff Videos\Wash\Wash Slide 9.mp3"/>
  <p:tag name="PPSNARRATION" val="9,518441357,S:\E Learning (Online Training)\Post GCC Retreat Staff Videos\Leadership Foundation - Wash_pptx\Media.ppcx"/>
  <p:tag name="HTML_SHAPEINFO" val="&lt;SlideThumbPath val=&quot;Slide9.PNG&quot;/&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quot;/&gt;&lt;isInvalidForFieldText val=&quot;0&quot;/&gt;&lt;Image&gt;&lt;filename val=&quot;C:\Users\htroyer\AppData\Local\Temp\6\PR\data\asimages\{B368A4C7-9A11-4DBD-AA59-19618908B63D}_9.png&quot;/&gt;&lt;left val=&quot;46&quot;/&gt;&lt;top val=&quot;28&quot;/&gt;&lt;width val=&quot;848&quot;/&gt;&lt;height val=&quot;10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80&quot;/&gt;&lt;lineCharCount val=&quot;74&quot;/&gt;&lt;lineCharCount val=&quot;86&quot;/&gt;&lt;lineCharCount val=&quot;33&quot;/&gt;&lt;lineCharCount val=&quot;37&quot;/&gt;&lt;lineCharCount val=&quot;33&quot;/&gt;&lt;/TableIndex&gt;&lt;/ShapeTextInfo&gt;"/>
  <p:tag name="HTML_SHAPEINFO" val="&lt;ThreeDShapeInfo&gt;&lt;uuid val=&quot;&quot;/&gt;&lt;isInvalidForFieldText val=&quot;0&quot;/&gt;&lt;Image&gt;&lt;filename val=&quot;C:\Users\htroyer\AppData\Local\Temp\6\PR\data\asimages\{FD380401-8B42-49FC-9176-42820719C2E4}_9.png&quot;/&gt;&lt;left val=&quot;59&quot;/&gt;&lt;top val=&quot;139&quot;/&gt;&lt;width val=&quot;845&quot;/&gt;&lt;height val=&quot;321&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1014</Words>
  <Application>Microsoft Office PowerPoint</Application>
  <PresentationFormat>Widescreen</PresentationFormat>
  <Paragraphs>91</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Malgun Gothic</vt:lpstr>
      <vt:lpstr>Malgun Gothic Semilight</vt:lpstr>
      <vt:lpstr>Arial</vt:lpstr>
      <vt:lpstr>Calibri</vt:lpstr>
      <vt:lpstr>Calisto MT</vt:lpstr>
      <vt:lpstr>Office Theme</vt:lpstr>
      <vt:lpstr>Leadership Foundation</vt:lpstr>
      <vt:lpstr>Mission</vt:lpstr>
      <vt:lpstr>Key Functions</vt:lpstr>
      <vt:lpstr>Annual Fraternity Grants</vt:lpstr>
      <vt:lpstr>Scholarships &amp; Grants</vt:lpstr>
      <vt:lpstr>Giving Opportunities </vt:lpstr>
      <vt:lpstr>Donor Recognition</vt:lpstr>
      <vt:lpstr>Governance</vt:lpstr>
      <vt:lpstr>For More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Troyer</dc:creator>
  <cp:lastModifiedBy>Heather Troyer</cp:lastModifiedBy>
  <cp:revision>34</cp:revision>
  <cp:lastPrinted>2019-08-27T13:14:54Z</cp:lastPrinted>
  <dcterms:created xsi:type="dcterms:W3CDTF">2015-04-21T20:33:45Z</dcterms:created>
  <dcterms:modified xsi:type="dcterms:W3CDTF">2019-12-12T13:58:56Z</dcterms:modified>
</cp:coreProperties>
</file>