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59" r:id="rId4"/>
    <p:sldId id="260" r:id="rId5"/>
    <p:sldId id="265" r:id="rId6"/>
    <p:sldId id="261" r:id="rId7"/>
    <p:sldId id="263" r:id="rId8"/>
    <p:sldId id="267" r:id="rId9"/>
    <p:sldId id="268" r:id="rId10"/>
    <p:sldId id="269"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C98A2D"/>
    <a:srgbClr val="D9AD6C"/>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70" autoAdjust="0"/>
  </p:normalViewPr>
  <p:slideViewPr>
    <p:cSldViewPr snapToGrid="0">
      <p:cViewPr varScale="1">
        <p:scale>
          <a:sx n="87" d="100"/>
          <a:sy n="87" d="100"/>
        </p:scale>
        <p:origin x="51" y="40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706112-E0F9-44A7-84ED-1D4411B125EF}" type="datetimeFigureOut">
              <a:rPr lang="en-US" smtClean="0"/>
              <a:t>3/27/2023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703AAD-844A-4BB4-8866-5876F247AFB1}" type="slidenum">
              <a:rPr lang="en-US" smtClean="0"/>
              <a:t>‹#›</a:t>
            </a:fld>
            <a:endParaRPr lang="en-US"/>
          </a:p>
        </p:txBody>
      </p:sp>
    </p:spTree>
    <p:extLst>
      <p:ext uri="{BB962C8B-B14F-4D97-AF65-F5344CB8AC3E}">
        <p14:creationId xmlns:p14="http://schemas.microsoft.com/office/powerpoint/2010/main" val="648988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703AAD-844A-4BB4-8866-5876F247AFB1}" type="slidenum">
              <a:rPr lang="en-US" smtClean="0"/>
              <a:t>4</a:t>
            </a:fld>
            <a:endParaRPr lang="en-US"/>
          </a:p>
        </p:txBody>
      </p:sp>
    </p:spTree>
    <p:extLst>
      <p:ext uri="{BB962C8B-B14F-4D97-AF65-F5344CB8AC3E}">
        <p14:creationId xmlns:p14="http://schemas.microsoft.com/office/powerpoint/2010/main" val="20890278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custDataLst>
              <p:tags r:id="rId3"/>
            </p:custDataLst>
          </p:nvPr>
        </p:nvSpPr>
        <p:spPr/>
        <p:txBody>
          <a:bodyPr/>
          <a:lstStyle/>
          <a:p>
            <a:fld id="{5BA9BB27-5B33-4360-9F8E-53EF8E202A1B}" type="datetimeFigureOut">
              <a:rPr lang="en-US" smtClean="0"/>
              <a:t>3/27/2023</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2800825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9BB27-5B33-4360-9F8E-53EF8E202A1B}"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2049036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9BB27-5B33-4360-9F8E-53EF8E202A1B}"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3887741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b="1">
                <a:latin typeface="Calisto MT" panose="02040603050505030304" pitchFamily="18" charset="0"/>
              </a:defRPr>
            </a:lvl1p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custDataLst>
              <p:tags r:id="rId3"/>
            </p:custDataLst>
          </p:nvPr>
        </p:nvSpPr>
        <p:spPr/>
        <p:txBody>
          <a:bodyPr/>
          <a:lstStyle/>
          <a:p>
            <a:fld id="{5BA9BB27-5B33-4360-9F8E-53EF8E202A1B}" type="datetimeFigureOut">
              <a:rPr lang="en-US" smtClean="0"/>
              <a:t>3/27/2023</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138805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1">
                <a:latin typeface="Calisto MT" panose="02040603050505030304" pitchFamily="18" charset="0"/>
              </a:defRPr>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A9BB27-5B33-4360-9F8E-53EF8E202A1B}"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45991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9BB27-5B33-4360-9F8E-53EF8E202A1B}"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117166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9BB27-5B33-4360-9F8E-53EF8E202A1B}" type="datetimeFigureOut">
              <a:rPr lang="en-US" smtClean="0"/>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1451939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9BB27-5B33-4360-9F8E-53EF8E202A1B}" type="datetimeFigureOut">
              <a:rPr lang="en-US" smtClean="0"/>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133507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9BB27-5B33-4360-9F8E-53EF8E202A1B}" type="datetimeFigureOut">
              <a:rPr lang="en-US" smtClean="0"/>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46309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A9BB27-5B33-4360-9F8E-53EF8E202A1B}"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2882723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A9BB27-5B33-4360-9F8E-53EF8E202A1B}"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5144F-D14A-4C39-A6EB-72CD8F80F874}" type="slidenum">
              <a:rPr lang="en-US" smtClean="0"/>
              <a:t>‹#›</a:t>
            </a:fld>
            <a:endParaRPr lang="en-US"/>
          </a:p>
        </p:txBody>
      </p:sp>
    </p:spTree>
    <p:extLst>
      <p:ext uri="{BB962C8B-B14F-4D97-AF65-F5344CB8AC3E}">
        <p14:creationId xmlns:p14="http://schemas.microsoft.com/office/powerpoint/2010/main" val="264910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838200" y="1825625"/>
            <a:ext cx="10515600" cy="402816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custDataLst>
              <p:tags r:id="rId15"/>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9BB27-5B33-4360-9F8E-53EF8E202A1B}" type="datetimeFigureOut">
              <a:rPr lang="en-US" smtClean="0"/>
              <a:t>3/27/2023</a:t>
            </a:fld>
            <a:endParaRPr lang="en-US"/>
          </a:p>
        </p:txBody>
      </p:sp>
      <p:sp>
        <p:nvSpPr>
          <p:cNvPr id="5" name="Footer Placeholder 4"/>
          <p:cNvSpPr>
            <a:spLocks noGrp="1"/>
          </p:cNvSpPr>
          <p:nvPr>
            <p:ph type="ftr" sz="quarter" idx="3"/>
            <p:custDataLst>
              <p:tags r:id="rId16"/>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5144F-D14A-4C39-A6EB-72CD8F80F874}" type="slidenum">
              <a:rPr lang="en-US" smtClean="0"/>
              <a:t>‹#›</a:t>
            </a:fld>
            <a:endParaRPr lang="en-US"/>
          </a:p>
        </p:txBody>
      </p:sp>
      <p:pic>
        <p:nvPicPr>
          <p:cNvPr id="7" name="Picture 6"/>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5485677"/>
            <a:ext cx="12192000" cy="1362083"/>
          </a:xfrm>
          <a:prstGeom prst="rect">
            <a:avLst/>
          </a:prstGeom>
        </p:spPr>
      </p:pic>
    </p:spTree>
    <p:extLst>
      <p:ext uri="{BB962C8B-B14F-4D97-AF65-F5344CB8AC3E}">
        <p14:creationId xmlns:p14="http://schemas.microsoft.com/office/powerpoint/2010/main" val="2490266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i="0" u="none" kern="1200">
          <a:solidFill>
            <a:srgbClr val="330068"/>
          </a:solidFill>
          <a:latin typeface="Calisto MT" panose="0204060305050503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C98A2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rgbClr val="C98A2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C98A2D"/>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C98A2D"/>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C98A2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8685" y="134484"/>
            <a:ext cx="9144000" cy="2387600"/>
          </a:xfrm>
        </p:spPr>
        <p:txBody>
          <a:bodyPr>
            <a:normAutofit/>
          </a:bodyPr>
          <a:lstStyle/>
          <a:p>
            <a:r>
              <a:rPr lang="en-US" dirty="0"/>
              <a:t>4/25 Alumni Day Drive Webinar</a:t>
            </a:r>
          </a:p>
        </p:txBody>
      </p:sp>
      <p:sp>
        <p:nvSpPr>
          <p:cNvPr id="3" name="Subtitle 2"/>
          <p:cNvSpPr>
            <a:spLocks noGrp="1"/>
          </p:cNvSpPr>
          <p:nvPr>
            <p:ph type="subTitle" idx="1"/>
          </p:nvPr>
        </p:nvSpPr>
        <p:spPr>
          <a:xfrm>
            <a:off x="1524000" y="2849336"/>
            <a:ext cx="9144000" cy="2408464"/>
          </a:xfrm>
        </p:spPr>
        <p:txBody>
          <a:bodyPr>
            <a:normAutofit/>
          </a:bodyPr>
          <a:lstStyle/>
          <a:p>
            <a:pPr>
              <a:lnSpc>
                <a:spcPct val="100000"/>
              </a:lnSpc>
              <a:spcBef>
                <a:spcPts val="0"/>
              </a:spcBef>
            </a:pPr>
            <a:br>
              <a:rPr lang="en-US" dirty="0"/>
            </a:br>
            <a:r>
              <a:rPr lang="en-US" dirty="0"/>
              <a:t>Beth Keith, Leadership Foundation President &amp; Chair</a:t>
            </a:r>
          </a:p>
          <a:p>
            <a:pPr>
              <a:lnSpc>
                <a:spcPct val="100000"/>
              </a:lnSpc>
              <a:spcBef>
                <a:spcPts val="0"/>
              </a:spcBef>
            </a:pPr>
            <a:r>
              <a:rPr lang="en-US" dirty="0"/>
              <a:t>Jeanine Triplett, Executive Vice President</a:t>
            </a:r>
          </a:p>
          <a:p>
            <a:pPr>
              <a:lnSpc>
                <a:spcPct val="100000"/>
              </a:lnSpc>
              <a:spcBef>
                <a:spcPts val="0"/>
              </a:spcBef>
            </a:pPr>
            <a:r>
              <a:rPr lang="en-US" dirty="0"/>
              <a:t>Shanda Gray, Chief Operating Officer</a:t>
            </a:r>
            <a:br>
              <a:rPr lang="en-US" dirty="0"/>
            </a:br>
            <a:r>
              <a:rPr lang="en-US" dirty="0"/>
              <a:t>Brittany Kyger, Executive Assistant-Foundation</a:t>
            </a:r>
          </a:p>
        </p:txBody>
      </p:sp>
    </p:spTree>
    <p:extLst>
      <p:ext uri="{BB962C8B-B14F-4D97-AF65-F5344CB8AC3E}">
        <p14:creationId xmlns:p14="http://schemas.microsoft.com/office/powerpoint/2010/main" val="1119199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264"/>
            <a:ext cx="10515600" cy="4702629"/>
          </a:xfrm>
        </p:spPr>
        <p:txBody>
          <a:bodyPr>
            <a:normAutofit/>
          </a:bodyPr>
          <a:lstStyle/>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Can I help spread the word?</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We’re so glad you asked! Because the 4/25 Alumni Day Drive is an online campaign, that means you can (and will) play a significant role in its ultimate success. Make sure you’re following us on social media for more information and how you can get involved!</a:t>
            </a:r>
          </a:p>
          <a:p>
            <a:pPr marL="0" lvl="0" indent="0">
              <a:lnSpc>
                <a:spcPct val="100000"/>
              </a:lnSpc>
              <a:spcBef>
                <a:spcPct val="20000"/>
              </a:spcBef>
              <a:buNone/>
            </a:pPr>
            <a:endParaRPr lang="en-US" sz="2000" b="1" dirty="0">
              <a:latin typeface="Calibri" panose="020F0502020204030204" pitchFamily="34" charset="0"/>
              <a:cs typeface="Calibri" panose="020F0502020204030204" pitchFamily="34" charset="0"/>
            </a:endParaRPr>
          </a:p>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I still have questions. How can I get in touch?</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Feel free to contact us at foundation@dsp.org or by phone (513-523-1907 x 222) and we’ll help to fill in any gaps we may have missed here.</a:t>
            </a:r>
          </a:p>
        </p:txBody>
      </p:sp>
    </p:spTree>
    <p:extLst>
      <p:ext uri="{BB962C8B-B14F-4D97-AF65-F5344CB8AC3E}">
        <p14:creationId xmlns:p14="http://schemas.microsoft.com/office/powerpoint/2010/main" val="2605196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780011" y="1259020"/>
            <a:ext cx="9144000" cy="4269921"/>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C98A2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rgbClr val="C98A2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C98A2D"/>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C98A2D"/>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C98A2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br>
              <a:rPr lang="en-US" dirty="0"/>
            </a:br>
            <a:r>
              <a:rPr lang="en-US" sz="3200" dirty="0"/>
              <a:t>Jeanine Triplett, Executive Vice President</a:t>
            </a:r>
            <a:br>
              <a:rPr lang="en-US" dirty="0"/>
            </a:br>
            <a:r>
              <a:rPr lang="en-US" dirty="0">
                <a:solidFill>
                  <a:srgbClr val="330066"/>
                </a:solidFill>
              </a:rPr>
              <a:t>Jeanine@dsp.org</a:t>
            </a:r>
          </a:p>
          <a:p>
            <a:pPr marL="0" indent="0">
              <a:buNone/>
            </a:pPr>
            <a:r>
              <a:rPr lang="en-US" dirty="0">
                <a:solidFill>
                  <a:srgbClr val="330066"/>
                </a:solidFill>
              </a:rPr>
              <a:t>(513) 523-1907 x 222</a:t>
            </a:r>
          </a:p>
          <a:p>
            <a:pPr marL="0" indent="0">
              <a:buNone/>
            </a:pPr>
            <a:endParaRPr lang="en-US" dirty="0">
              <a:solidFill>
                <a:srgbClr val="330066"/>
              </a:solidFill>
            </a:endParaRPr>
          </a:p>
          <a:p>
            <a:pPr marL="0" indent="0">
              <a:buNone/>
            </a:pPr>
            <a:r>
              <a:rPr lang="en-US" dirty="0"/>
              <a:t>Shanda Gray, Chief Operating Officer</a:t>
            </a:r>
            <a:br>
              <a:rPr lang="en-US" dirty="0"/>
            </a:br>
            <a:r>
              <a:rPr lang="en-US" dirty="0">
                <a:solidFill>
                  <a:srgbClr val="330066"/>
                </a:solidFill>
              </a:rPr>
              <a:t>Shanda@dsp.org</a:t>
            </a:r>
          </a:p>
          <a:p>
            <a:pPr marL="0" indent="0">
              <a:buNone/>
            </a:pPr>
            <a:r>
              <a:rPr lang="en-US" dirty="0">
                <a:solidFill>
                  <a:srgbClr val="330066"/>
                </a:solidFill>
              </a:rPr>
              <a:t>(513) 523-1907 x 237</a:t>
            </a:r>
          </a:p>
          <a:p>
            <a:pPr marL="0" indent="0">
              <a:buNone/>
            </a:pPr>
            <a:endParaRPr lang="en-US" dirty="0"/>
          </a:p>
          <a:p>
            <a:pPr marL="0" indent="0">
              <a:buNone/>
            </a:pPr>
            <a:r>
              <a:rPr lang="en-US" sz="3200" dirty="0"/>
              <a:t>Brittany Kyger, Executive Assistant-Foundation</a:t>
            </a:r>
          </a:p>
          <a:p>
            <a:pPr marL="0" indent="0">
              <a:buNone/>
            </a:pPr>
            <a:r>
              <a:rPr lang="en-US" dirty="0">
                <a:solidFill>
                  <a:srgbClr val="330066"/>
                </a:solidFill>
              </a:rPr>
              <a:t>Brittany@dsp.org </a:t>
            </a:r>
          </a:p>
          <a:p>
            <a:pPr marL="0" indent="0">
              <a:buNone/>
            </a:pPr>
            <a:r>
              <a:rPr lang="en-US" dirty="0">
                <a:solidFill>
                  <a:srgbClr val="330066"/>
                </a:solidFill>
              </a:rPr>
              <a:t>(513) 523-1907 x 244</a:t>
            </a:r>
          </a:p>
        </p:txBody>
      </p:sp>
      <p:sp>
        <p:nvSpPr>
          <p:cNvPr id="9" name="Title 1"/>
          <p:cNvSpPr>
            <a:spLocks noGrp="1"/>
          </p:cNvSpPr>
          <p:nvPr>
            <p:ph type="title"/>
          </p:nvPr>
        </p:nvSpPr>
        <p:spPr>
          <a:xfrm>
            <a:off x="838200" y="365125"/>
            <a:ext cx="10515600" cy="1325563"/>
          </a:xfrm>
        </p:spPr>
        <p:txBody>
          <a:bodyPr/>
          <a:lstStyle/>
          <a:p>
            <a:r>
              <a:rPr lang="en-US" dirty="0"/>
              <a:t>For more information contact:</a:t>
            </a:r>
          </a:p>
        </p:txBody>
      </p:sp>
    </p:spTree>
    <p:extLst>
      <p:ext uri="{BB962C8B-B14F-4D97-AF65-F5344CB8AC3E}">
        <p14:creationId xmlns:p14="http://schemas.microsoft.com/office/powerpoint/2010/main" val="369737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4/25 Alumni Day Drive?</a:t>
            </a:r>
          </a:p>
        </p:txBody>
      </p:sp>
      <p:sp>
        <p:nvSpPr>
          <p:cNvPr id="3" name="Content Placeholder 2"/>
          <p:cNvSpPr>
            <a:spLocks noGrp="1"/>
          </p:cNvSpPr>
          <p:nvPr>
            <p:ph idx="1"/>
          </p:nvPr>
        </p:nvSpPr>
        <p:spPr>
          <a:xfrm>
            <a:off x="603624" y="1825625"/>
            <a:ext cx="10978776" cy="4028168"/>
          </a:xfrm>
        </p:spPr>
        <p:txBody>
          <a:bodyPr>
            <a:normAutofit/>
          </a:bodyPr>
          <a:lstStyle/>
          <a:p>
            <a:pPr marL="0" indent="0">
              <a:buNone/>
            </a:pPr>
            <a:r>
              <a:rPr lang="en-US" dirty="0"/>
              <a:t>The 4/25 Alumni Day Drive is a fundraising campaign that runs April 23-25.</a:t>
            </a:r>
          </a:p>
          <a:p>
            <a:pPr marL="0" indent="0">
              <a:buNone/>
            </a:pPr>
            <a:r>
              <a:rPr lang="en-US" dirty="0"/>
              <a:t>Our goal is to raise $75,000 for the Annual Fund. </a:t>
            </a:r>
          </a:p>
          <a:p>
            <a:pPr marL="0" indent="0">
              <a:buNone/>
            </a:pPr>
            <a:endParaRPr lang="en-US" dirty="0"/>
          </a:p>
        </p:txBody>
      </p:sp>
    </p:spTree>
    <p:extLst>
      <p:ext uri="{BB962C8B-B14F-4D97-AF65-F5344CB8AC3E}">
        <p14:creationId xmlns:p14="http://schemas.microsoft.com/office/powerpoint/2010/main" val="2665642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Annual Fund?</a:t>
            </a:r>
          </a:p>
        </p:txBody>
      </p:sp>
      <p:sp>
        <p:nvSpPr>
          <p:cNvPr id="3" name="Content Placeholder 2"/>
          <p:cNvSpPr>
            <a:spLocks noGrp="1"/>
          </p:cNvSpPr>
          <p:nvPr>
            <p:ph idx="1"/>
          </p:nvPr>
        </p:nvSpPr>
        <p:spPr/>
        <p:txBody>
          <a:bodyPr>
            <a:normAutofit/>
          </a:bodyPr>
          <a:lstStyle/>
          <a:p>
            <a:pPr marL="0" indent="0">
              <a:buNone/>
            </a:pPr>
            <a:r>
              <a:rPr lang="en-US" dirty="0"/>
              <a:t>The Annual Fund directly supports the Foundation’s mission to generate and provide financial support for Delta Sigma Pi educational and charitable programs, which assists members to achieve excellence within the community. </a:t>
            </a:r>
          </a:p>
          <a:p>
            <a:pPr marL="0" indent="0">
              <a:buNone/>
            </a:pPr>
            <a:r>
              <a:rPr lang="en-US" dirty="0"/>
              <a:t>Annual academic scholarships, educational grants, member engagement efforts and philanthropic operations are funded by the annual fund.</a:t>
            </a:r>
          </a:p>
        </p:txBody>
      </p:sp>
    </p:spTree>
    <p:extLst>
      <p:ext uri="{BB962C8B-B14F-4D97-AF65-F5344CB8AC3E}">
        <p14:creationId xmlns:p14="http://schemas.microsoft.com/office/powerpoint/2010/main" val="24871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to participate in the 4/25 Alumni Day Drive:</a:t>
            </a:r>
          </a:p>
        </p:txBody>
      </p:sp>
      <p:sp>
        <p:nvSpPr>
          <p:cNvPr id="3" name="Content Placeholder 2"/>
          <p:cNvSpPr>
            <a:spLocks noGrp="1"/>
          </p:cNvSpPr>
          <p:nvPr>
            <p:ph idx="1"/>
          </p:nvPr>
        </p:nvSpPr>
        <p:spPr/>
        <p:txBody>
          <a:bodyPr>
            <a:noAutofit/>
          </a:bodyPr>
          <a:lstStyle/>
          <a:p>
            <a:pPr marL="342900" lvl="0" indent="-342900">
              <a:lnSpc>
                <a:spcPct val="110000"/>
              </a:lnSpc>
              <a:spcBef>
                <a:spcPts val="0"/>
              </a:spcBef>
              <a:buFont typeface="+mj-lt"/>
              <a:buAutoNum type="arabicPeriod"/>
            </a:pPr>
            <a:r>
              <a:rPr lang="en-US" sz="2000" b="1" u="sng" dirty="0">
                <a:solidFill>
                  <a:srgbClr val="330066"/>
                </a:solidFill>
                <a:cs typeface="Arial" panose="020B0604020202020204" pitchFamily="34" charset="0"/>
              </a:rPr>
              <a:t>Make a Gift </a:t>
            </a:r>
            <a:r>
              <a:rPr lang="en-US" sz="2000" b="1" dirty="0">
                <a:cs typeface="Arial" panose="020B0604020202020204" pitchFamily="34" charset="0"/>
              </a:rPr>
              <a:t>-</a:t>
            </a:r>
            <a:r>
              <a:rPr lang="en-US" sz="2000" dirty="0">
                <a:cs typeface="Arial" panose="020B0604020202020204" pitchFamily="34" charset="0"/>
              </a:rPr>
              <a:t> Your donation can support the Annual Fund (or other fund of your choosing.) No need to register! </a:t>
            </a:r>
            <a:br>
              <a:rPr lang="en-US" sz="2000" dirty="0">
                <a:cs typeface="Arial" panose="020B0604020202020204" pitchFamily="34" charset="0"/>
              </a:rPr>
            </a:br>
            <a:endParaRPr lang="en-US" sz="2000" dirty="0">
              <a:cs typeface="Arial" panose="020B0604020202020204" pitchFamily="34" charset="0"/>
            </a:endParaRPr>
          </a:p>
          <a:p>
            <a:pPr marL="342900" lvl="0" indent="-342900">
              <a:lnSpc>
                <a:spcPct val="110000"/>
              </a:lnSpc>
              <a:spcBef>
                <a:spcPts val="0"/>
              </a:spcBef>
              <a:buFont typeface="+mj-lt"/>
              <a:buAutoNum type="arabicPeriod"/>
            </a:pPr>
            <a:r>
              <a:rPr lang="en-US" sz="2000" b="1" u="sng" dirty="0">
                <a:solidFill>
                  <a:srgbClr val="330066"/>
                </a:solidFill>
                <a:cs typeface="Arial" panose="020B0604020202020204" pitchFamily="34" charset="0"/>
              </a:rPr>
              <a:t>Register as a Participant</a:t>
            </a:r>
            <a:r>
              <a:rPr lang="en-US" sz="2000" b="1" dirty="0">
                <a:cs typeface="Arial" panose="020B0604020202020204" pitchFamily="34" charset="0"/>
              </a:rPr>
              <a:t> -</a:t>
            </a:r>
            <a:r>
              <a:rPr lang="en-US" sz="2000" dirty="0">
                <a:cs typeface="Arial" panose="020B0604020202020204" pitchFamily="34" charset="0"/>
              </a:rPr>
              <a:t> As a participant, you can set up your personal fundraising page to help support the Annual Fund! Share your reason for supporting your alumni chapter, add photos, and more! You can then share your personal page via email and social media to gain additional support from brothers, family, friends and more!</a:t>
            </a:r>
            <a:br>
              <a:rPr lang="en-US" sz="2000" dirty="0">
                <a:cs typeface="Arial" panose="020B0604020202020204" pitchFamily="34" charset="0"/>
              </a:rPr>
            </a:br>
            <a:endParaRPr lang="en-US" sz="2000" dirty="0">
              <a:cs typeface="Arial" panose="020B0604020202020204" pitchFamily="34" charset="0"/>
            </a:endParaRPr>
          </a:p>
          <a:p>
            <a:pPr marL="342900" lvl="0" indent="-342900">
              <a:lnSpc>
                <a:spcPct val="110000"/>
              </a:lnSpc>
              <a:spcBef>
                <a:spcPts val="0"/>
              </a:spcBef>
              <a:buFont typeface="+mj-lt"/>
              <a:buAutoNum type="arabicPeriod"/>
            </a:pPr>
            <a:r>
              <a:rPr lang="en-US" sz="2000" b="1" u="sng" dirty="0">
                <a:solidFill>
                  <a:srgbClr val="330066"/>
                </a:solidFill>
                <a:cs typeface="Arial" panose="020B0604020202020204" pitchFamily="34" charset="0"/>
              </a:rPr>
              <a:t>Join or Start a Team</a:t>
            </a:r>
            <a:r>
              <a:rPr lang="en-US" sz="2000" b="1" dirty="0">
                <a:cs typeface="Arial" panose="020B0604020202020204" pitchFamily="34" charset="0"/>
              </a:rPr>
              <a:t> </a:t>
            </a:r>
            <a:r>
              <a:rPr lang="en-US" sz="2000" dirty="0">
                <a:cs typeface="Arial" panose="020B0604020202020204" pitchFamily="34" charset="0"/>
              </a:rPr>
              <a:t>- Join other brothers and friends to support a common goal! Together your team can reach even higher goals as we support future </a:t>
            </a:r>
            <a:r>
              <a:rPr lang="en-US" sz="2000" dirty="0" err="1">
                <a:cs typeface="Arial" panose="020B0604020202020204" pitchFamily="34" charset="0"/>
              </a:rPr>
              <a:t>Deltasigs</a:t>
            </a:r>
            <a:r>
              <a:rPr lang="en-US" sz="2000" dirty="0">
                <a:cs typeface="Arial" panose="020B0604020202020204" pitchFamily="34" charset="0"/>
              </a:rPr>
              <a:t>! </a:t>
            </a:r>
            <a:r>
              <a:rPr lang="en-US" sz="2000" i="1" dirty="0">
                <a:cs typeface="Arial" panose="020B0604020202020204" pitchFamily="34" charset="0"/>
              </a:rPr>
              <a:t>Note: All franchised alumni chapters already have a team page set up. </a:t>
            </a:r>
            <a:endParaRPr lang="en-US" sz="3600" i="1" dirty="0"/>
          </a:p>
        </p:txBody>
      </p:sp>
    </p:spTree>
    <p:extLst>
      <p:ext uri="{BB962C8B-B14F-4D97-AF65-F5344CB8AC3E}">
        <p14:creationId xmlns:p14="http://schemas.microsoft.com/office/powerpoint/2010/main" val="325837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should YOU participate? </a:t>
            </a:r>
          </a:p>
        </p:txBody>
      </p:sp>
      <p:sp>
        <p:nvSpPr>
          <p:cNvPr id="3" name="Content Placeholder 2"/>
          <p:cNvSpPr>
            <a:spLocks noGrp="1"/>
          </p:cNvSpPr>
          <p:nvPr>
            <p:ph idx="1"/>
          </p:nvPr>
        </p:nvSpPr>
        <p:spPr>
          <a:xfrm>
            <a:off x="838200" y="1543050"/>
            <a:ext cx="10515600" cy="4310743"/>
          </a:xfrm>
        </p:spPr>
        <p:txBody>
          <a:bodyPr>
            <a:normAutofit/>
          </a:bodyPr>
          <a:lstStyle/>
          <a:p>
            <a:r>
              <a:rPr lang="en-US" sz="2400" dirty="0">
                <a:cs typeface="Times New Roman" panose="02020603050405020304" pitchFamily="18" charset="0"/>
              </a:rPr>
              <a:t>Celebrate Alumni Day!</a:t>
            </a:r>
          </a:p>
          <a:p>
            <a:endParaRPr lang="en-US" sz="1600" dirty="0">
              <a:cs typeface="Times New Roman" panose="02020603050405020304" pitchFamily="18" charset="0"/>
            </a:endParaRPr>
          </a:p>
          <a:p>
            <a:r>
              <a:rPr lang="en-US" sz="2400" dirty="0">
                <a:cs typeface="Times New Roman" panose="02020603050405020304" pitchFamily="18" charset="0"/>
              </a:rPr>
              <a:t>Support Brothers.</a:t>
            </a:r>
          </a:p>
          <a:p>
            <a:endParaRPr lang="en-US" sz="1600" dirty="0">
              <a:cs typeface="Times New Roman" panose="02020603050405020304" pitchFamily="18" charset="0"/>
            </a:endParaRPr>
          </a:p>
          <a:p>
            <a:r>
              <a:rPr lang="en-US" sz="2400" dirty="0">
                <a:cs typeface="Times New Roman" panose="02020603050405020304" pitchFamily="18" charset="0"/>
              </a:rPr>
              <a:t>The 4/25 Alumni Day Drive gives you the tools needed to fundraise for the Annual Fund.</a:t>
            </a:r>
          </a:p>
          <a:p>
            <a:endParaRPr lang="en-US" sz="1600" dirty="0">
              <a:cs typeface="Times New Roman" panose="02020603050405020304" pitchFamily="18" charset="0"/>
            </a:endParaRPr>
          </a:p>
          <a:p>
            <a:r>
              <a:rPr lang="en-US" sz="2400" dirty="0">
                <a:cs typeface="Times New Roman" panose="02020603050405020304" pitchFamily="18" charset="0"/>
              </a:rPr>
              <a:t>Support the mission of the Delta Sigma Pi Leadership Foundation and provide funds to support our collegiate brothers through educational programs and training. </a:t>
            </a:r>
            <a:endParaRPr lang="en-US" dirty="0"/>
          </a:p>
        </p:txBody>
      </p:sp>
    </p:spTree>
    <p:extLst>
      <p:ext uri="{BB962C8B-B14F-4D97-AF65-F5344CB8AC3E}">
        <p14:creationId xmlns:p14="http://schemas.microsoft.com/office/powerpoint/2010/main" val="729422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Tips/Suggestions</a:t>
            </a:r>
          </a:p>
        </p:txBody>
      </p:sp>
      <p:sp>
        <p:nvSpPr>
          <p:cNvPr id="3" name="Content Placeholder 2"/>
          <p:cNvSpPr>
            <a:spLocks noGrp="1"/>
          </p:cNvSpPr>
          <p:nvPr>
            <p:ph idx="1"/>
          </p:nvPr>
        </p:nvSpPr>
        <p:spPr>
          <a:xfrm>
            <a:off x="838200" y="1027906"/>
            <a:ext cx="10515600" cy="4638108"/>
          </a:xfrm>
        </p:spPr>
        <p:txBody>
          <a:bodyPr>
            <a:normAutofit fontScale="92500" lnSpcReduction="20000"/>
          </a:bodyPr>
          <a:lstStyle/>
          <a:p>
            <a:pPr algn="ctr">
              <a:lnSpc>
                <a:spcPct val="100000"/>
              </a:lnSpc>
              <a:spcBef>
                <a:spcPct val="20000"/>
              </a:spcBef>
            </a:pPr>
            <a:endParaRPr lang="en-US" sz="3200" dirty="0">
              <a:cs typeface="Times New Roman" panose="02020603050405020304" pitchFamily="18" charset="0"/>
            </a:endParaRPr>
          </a:p>
          <a:p>
            <a:pPr>
              <a:lnSpc>
                <a:spcPct val="100000"/>
              </a:lnSpc>
              <a:spcBef>
                <a:spcPct val="20000"/>
              </a:spcBef>
            </a:pPr>
            <a:r>
              <a:rPr lang="en-US" sz="2400" dirty="0">
                <a:cs typeface="Times New Roman" panose="02020603050405020304" pitchFamily="18" charset="0"/>
              </a:rPr>
              <a:t>Support the 4/25 Alumni Day Drive with a gift of at least $25.</a:t>
            </a:r>
          </a:p>
          <a:p>
            <a:pPr>
              <a:lnSpc>
                <a:spcPct val="100000"/>
              </a:lnSpc>
              <a:spcBef>
                <a:spcPct val="20000"/>
              </a:spcBef>
            </a:pPr>
            <a:endParaRPr lang="en-US" sz="2400" dirty="0">
              <a:cs typeface="Times New Roman" panose="02020603050405020304" pitchFamily="18" charset="0"/>
            </a:endParaRPr>
          </a:p>
          <a:p>
            <a:pPr>
              <a:lnSpc>
                <a:spcPct val="100000"/>
              </a:lnSpc>
              <a:spcBef>
                <a:spcPct val="20000"/>
              </a:spcBef>
            </a:pPr>
            <a:r>
              <a:rPr lang="en-US" sz="2400" dirty="0">
                <a:cs typeface="Times New Roman" panose="02020603050405020304" pitchFamily="18" charset="0"/>
              </a:rPr>
              <a:t>Ask at least ten </a:t>
            </a:r>
            <a:r>
              <a:rPr lang="en-US" sz="2400" dirty="0" err="1">
                <a:cs typeface="Times New Roman" panose="02020603050405020304" pitchFamily="18" charset="0"/>
              </a:rPr>
              <a:t>Deltasigs</a:t>
            </a:r>
            <a:r>
              <a:rPr lang="en-US" sz="2400" dirty="0">
                <a:cs typeface="Times New Roman" panose="02020603050405020304" pitchFamily="18" charset="0"/>
              </a:rPr>
              <a:t> to support the 4/25 Alumni Day Drive.</a:t>
            </a:r>
          </a:p>
          <a:p>
            <a:pPr>
              <a:lnSpc>
                <a:spcPct val="100000"/>
              </a:lnSpc>
              <a:spcBef>
                <a:spcPct val="20000"/>
              </a:spcBef>
            </a:pPr>
            <a:endParaRPr lang="en-US" sz="2400" dirty="0">
              <a:cs typeface="Times New Roman" panose="02020603050405020304" pitchFamily="18" charset="0"/>
            </a:endParaRPr>
          </a:p>
          <a:p>
            <a:pPr>
              <a:lnSpc>
                <a:spcPct val="100000"/>
              </a:lnSpc>
              <a:spcBef>
                <a:spcPct val="20000"/>
              </a:spcBef>
            </a:pPr>
            <a:r>
              <a:rPr lang="en-US" sz="2400" dirty="0">
                <a:cs typeface="Times New Roman" panose="02020603050405020304" pitchFamily="18" charset="0"/>
              </a:rPr>
              <a:t>Work with other alumni to educate them on what the Annual Fund is and how it benefits our brothers.</a:t>
            </a:r>
          </a:p>
          <a:p>
            <a:pPr marL="0" indent="0">
              <a:lnSpc>
                <a:spcPct val="100000"/>
              </a:lnSpc>
              <a:spcBef>
                <a:spcPct val="20000"/>
              </a:spcBef>
              <a:buNone/>
            </a:pPr>
            <a:endParaRPr lang="en-US" sz="2400" dirty="0">
              <a:cs typeface="Times New Roman" panose="02020603050405020304" pitchFamily="18" charset="0"/>
            </a:endParaRPr>
          </a:p>
          <a:p>
            <a:pPr>
              <a:lnSpc>
                <a:spcPct val="100000"/>
              </a:lnSpc>
              <a:spcBef>
                <a:spcPct val="20000"/>
              </a:spcBef>
            </a:pPr>
            <a:r>
              <a:rPr lang="en-US" sz="2400" dirty="0">
                <a:cs typeface="Times New Roman" panose="02020603050405020304" pitchFamily="18" charset="0"/>
              </a:rPr>
              <a:t>Educate and engage your network prior to the campaign.</a:t>
            </a:r>
          </a:p>
          <a:p>
            <a:pPr>
              <a:lnSpc>
                <a:spcPct val="100000"/>
              </a:lnSpc>
              <a:spcBef>
                <a:spcPct val="20000"/>
              </a:spcBef>
            </a:pPr>
            <a:endParaRPr lang="en-US" sz="2400" dirty="0">
              <a:cs typeface="Times New Roman" panose="02020603050405020304" pitchFamily="18" charset="0"/>
            </a:endParaRPr>
          </a:p>
          <a:p>
            <a:pPr>
              <a:lnSpc>
                <a:spcPct val="100000"/>
              </a:lnSpc>
              <a:spcBef>
                <a:spcPct val="20000"/>
              </a:spcBef>
            </a:pPr>
            <a:r>
              <a:rPr lang="en-US" sz="2400" dirty="0">
                <a:cs typeface="Times New Roman" panose="02020603050405020304" pitchFamily="18" charset="0"/>
              </a:rPr>
              <a:t>HAVE FUN! The goal of the campaign is to create some fun competition while raising money for Delta Sigma Pi Brothers. We encourage you to think of creative ways to reach out to your brothers such as sharing old photos online and hosting a virtual event.</a:t>
            </a:r>
          </a:p>
        </p:txBody>
      </p:sp>
    </p:spTree>
    <p:extLst>
      <p:ext uri="{BB962C8B-B14F-4D97-AF65-F5344CB8AC3E}">
        <p14:creationId xmlns:p14="http://schemas.microsoft.com/office/powerpoint/2010/main" val="217931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Frequently Asked Questions</a:t>
            </a:r>
          </a:p>
        </p:txBody>
      </p:sp>
      <p:sp>
        <p:nvSpPr>
          <p:cNvPr id="3" name="Content Placeholder 2"/>
          <p:cNvSpPr>
            <a:spLocks noGrp="1"/>
          </p:cNvSpPr>
          <p:nvPr>
            <p:ph idx="1"/>
          </p:nvPr>
        </p:nvSpPr>
        <p:spPr>
          <a:xfrm>
            <a:off x="838200" y="1387929"/>
            <a:ext cx="10515600" cy="4465864"/>
          </a:xfrm>
        </p:spPr>
        <p:txBody>
          <a:bodyPr>
            <a:normAutofit/>
          </a:bodyPr>
          <a:lstStyle/>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What is the 4/25 Alumni Day Drive?​ </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The 4/25 Alumni Day Drive fundraising campaign begins at 12:01 a.m. April 23 and ends at 11:59 p.m. (EST) April 25. The purpose of the 4/25 Alumni Day Drive is to celebrate Alumni Day while supporting the Delta Sigma Pi Annual Fund. Our goal is to raise $75,000 for the Annual Fund. The Annual Fund provides Delta Sigma Pi unrestricted funds that go toward the business costs of providing grants and scholarships.</a:t>
            </a:r>
            <a:endParaRPr lang="en-US" sz="2000" dirty="0">
              <a:solidFill>
                <a:srgbClr val="330066"/>
              </a:solidFill>
            </a:endParaRPr>
          </a:p>
          <a:p>
            <a:pPr marL="0" indent="0">
              <a:lnSpc>
                <a:spcPct val="100000"/>
              </a:lnSpc>
              <a:spcBef>
                <a:spcPct val="20000"/>
              </a:spcBef>
              <a:buNone/>
            </a:pPr>
            <a:endParaRPr lang="en-US" sz="2000" dirty="0">
              <a:solidFill>
                <a:srgbClr val="330066"/>
              </a:solidFill>
            </a:endParaRPr>
          </a:p>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How will the Leadership Foundation use my gift?</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Your gift during the 4/25 Alumni Day Drive directly benefits Delta Sigma Pi’s brothers. Annual academic scholarships, educational grants, member engagement efforts and philanthropic operations are funded by the annual fund.</a:t>
            </a:r>
          </a:p>
          <a:p>
            <a:pPr marL="0" lvl="0" indent="0">
              <a:lnSpc>
                <a:spcPct val="100000"/>
              </a:lnSpc>
              <a:spcBef>
                <a:spcPct val="20000"/>
              </a:spcBef>
              <a:buNone/>
            </a:pPr>
            <a:endParaRPr lang="en-US" sz="1400" b="1" dirty="0">
              <a:solidFill>
                <a:srgbClr val="C28CFE">
                  <a:lumMod val="50000"/>
                </a:srgb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8065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264"/>
            <a:ext cx="10515600" cy="4702629"/>
          </a:xfrm>
        </p:spPr>
        <p:txBody>
          <a:bodyPr>
            <a:normAutofit/>
          </a:bodyPr>
          <a:lstStyle/>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What makes a 4/25 Alumni Day Drive gift special?</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Gifts made during the 4/25 Alumni Day Drive are special in a few ways. First, they’ll be posted in real-time on our 4/25 Alumni Day Dashboard where they’ll help your preferred Province advance on the leaderboards. They'll also help unlock special matching gifts throughout the day, meaning your participation in the Challenge stands to make a bigger impact than any other day of the year!</a:t>
            </a:r>
          </a:p>
          <a:p>
            <a:pPr marL="0" lvl="0" indent="0">
              <a:lnSpc>
                <a:spcPct val="100000"/>
              </a:lnSpc>
              <a:spcBef>
                <a:spcPct val="20000"/>
              </a:spcBef>
              <a:buNone/>
            </a:pPr>
            <a:endParaRPr lang="en-US" sz="2000" dirty="0">
              <a:latin typeface="Calibri" panose="020F0502020204030204" pitchFamily="34" charset="0"/>
              <a:cs typeface="Calibri" panose="020F0502020204030204" pitchFamily="34" charset="0"/>
            </a:endParaRPr>
          </a:p>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I’ve already supported the Leadership Foundation this year. Will that gift count during the challenge?</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While we appreciate your previous gifts, 4/25 Alumni Day Drive participation is limited to gifts made April 23-25 (or earmarked ahead of time specifically for the occasion).</a:t>
            </a:r>
          </a:p>
        </p:txBody>
      </p:sp>
    </p:spTree>
    <p:extLst>
      <p:ext uri="{BB962C8B-B14F-4D97-AF65-F5344CB8AC3E}">
        <p14:creationId xmlns:p14="http://schemas.microsoft.com/office/powerpoint/2010/main" val="3930790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264"/>
            <a:ext cx="10515600" cy="4702629"/>
          </a:xfrm>
        </p:spPr>
        <p:txBody>
          <a:bodyPr>
            <a:normAutofit fontScale="92500" lnSpcReduction="20000"/>
          </a:bodyPr>
          <a:lstStyle/>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Can I give by mail or phone?</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Staff members are available during regular business hours (8:30 a.m.-5:00 p.m. Eastern M-F) to accept your gift over the phone at 513-523-1907 x234. To make your gift via mail and have it count toward the 4/25 Alumni Day Drive, it must arrive at the address below by April 25. Please make checks payable to the Delta Sigma Pi Leadership Foundation, indicating in the memo line your gift is for the 4/25 Alumni Day Drive.</a:t>
            </a:r>
          </a:p>
          <a:p>
            <a:pPr marL="0" lvl="0" indent="0">
              <a:lnSpc>
                <a:spcPct val="100000"/>
              </a:lnSpc>
              <a:spcBef>
                <a:spcPct val="20000"/>
              </a:spcBef>
              <a:buNone/>
            </a:pPr>
            <a:endParaRPr lang="en-US" sz="2000" b="1" dirty="0">
              <a:solidFill>
                <a:srgbClr val="330066"/>
              </a:solidFill>
              <a:latin typeface="Calibri" panose="020F0502020204030204" pitchFamily="34" charset="0"/>
              <a:cs typeface="Calibri" panose="020F0502020204030204" pitchFamily="34" charset="0"/>
            </a:endParaRP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Delta Sigma Pi Leadership Foundation</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330 South Campus Avenue</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Oxford, OH 45056</a:t>
            </a:r>
          </a:p>
          <a:p>
            <a:pPr marL="0" lvl="0" indent="0">
              <a:lnSpc>
                <a:spcPct val="100000"/>
              </a:lnSpc>
              <a:spcBef>
                <a:spcPct val="20000"/>
              </a:spcBef>
              <a:buNone/>
            </a:pPr>
            <a:endParaRPr lang="en-US" sz="2000" b="1" dirty="0">
              <a:latin typeface="Calibri" panose="020F0502020204030204" pitchFamily="34" charset="0"/>
              <a:cs typeface="Calibri" panose="020F0502020204030204" pitchFamily="34" charset="0"/>
            </a:endParaRPr>
          </a:p>
          <a:p>
            <a:pPr marL="0" lvl="0" indent="0">
              <a:lnSpc>
                <a:spcPct val="100000"/>
              </a:lnSpc>
              <a:spcBef>
                <a:spcPct val="20000"/>
              </a:spcBef>
              <a:buNone/>
            </a:pPr>
            <a:r>
              <a:rPr lang="en-US" sz="2000" b="1" dirty="0">
                <a:latin typeface="Calibri" panose="020F0502020204030204" pitchFamily="34" charset="0"/>
                <a:cs typeface="Calibri" panose="020F0502020204030204" pitchFamily="34" charset="0"/>
              </a:rPr>
              <a:t>Is my gift tax-deductible?</a:t>
            </a:r>
          </a:p>
          <a:p>
            <a:pPr marL="0" lvl="0" indent="0">
              <a:lnSpc>
                <a:spcPct val="100000"/>
              </a:lnSpc>
              <a:spcBef>
                <a:spcPct val="20000"/>
              </a:spcBef>
              <a:buNone/>
            </a:pPr>
            <a:r>
              <a:rPr lang="en-US" sz="2000" dirty="0">
                <a:solidFill>
                  <a:srgbClr val="330066"/>
                </a:solidFill>
                <a:latin typeface="Calibri" panose="020F0502020204030204" pitchFamily="34" charset="0"/>
                <a:cs typeface="Calibri" panose="020F0502020204030204" pitchFamily="34" charset="0"/>
              </a:rPr>
              <a:t>The Foundation is a registered 501(c)(3) charitable organization which means that all gifts and donations are 100 percent tax deductible to the extent allowable by law. All donations to the </a:t>
            </a:r>
            <a:r>
              <a:rPr lang="en-US" sz="2000" dirty="0" err="1">
                <a:solidFill>
                  <a:srgbClr val="330066"/>
                </a:solidFill>
                <a:latin typeface="Calibri" panose="020F0502020204030204" pitchFamily="34" charset="0"/>
                <a:cs typeface="Calibri" panose="020F0502020204030204" pitchFamily="34" charset="0"/>
              </a:rPr>
              <a:t>Deltasig</a:t>
            </a:r>
            <a:r>
              <a:rPr lang="en-US" sz="2000" dirty="0">
                <a:solidFill>
                  <a:srgbClr val="330066"/>
                </a:solidFill>
                <a:latin typeface="Calibri" panose="020F0502020204030204" pitchFamily="34" charset="0"/>
                <a:cs typeface="Calibri" panose="020F0502020204030204" pitchFamily="34" charset="0"/>
              </a:rPr>
              <a:t> Annual Fund, Chapter Leadership Funds, Presidents’ Academy Fund, LEAD Fund or an Endowment Fund are tax deductible.</a:t>
            </a:r>
          </a:p>
        </p:txBody>
      </p:sp>
    </p:spTree>
    <p:extLst>
      <p:ext uri="{BB962C8B-B14F-4D97-AF65-F5344CB8AC3E}">
        <p14:creationId xmlns:p14="http://schemas.microsoft.com/office/powerpoint/2010/main" val="4604142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Blank Foundation PPT Template 202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 Foundation PPT Template 2021</Template>
  <TotalTime>594</TotalTime>
  <Words>1037</Words>
  <Application>Microsoft Office PowerPoint</Application>
  <PresentationFormat>Widescreen</PresentationFormat>
  <Paragraphs>69</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Calisto MT</vt:lpstr>
      <vt:lpstr>Blank Foundation PPT Template 2021</vt:lpstr>
      <vt:lpstr>4/25 Alumni Day Drive Webinar</vt:lpstr>
      <vt:lpstr>What is the 4/25 Alumni Day Drive?</vt:lpstr>
      <vt:lpstr>What is the Annual Fund?</vt:lpstr>
      <vt:lpstr>Ways to participate in the 4/25 Alumni Day Drive:</vt:lpstr>
      <vt:lpstr>Why should YOU participate? </vt:lpstr>
      <vt:lpstr>Tips/Suggestions</vt:lpstr>
      <vt:lpstr>Frequently Asked Questions</vt:lpstr>
      <vt:lpstr>PowerPoint Presentation</vt:lpstr>
      <vt:lpstr>PowerPoint Presentation</vt:lpstr>
      <vt:lpstr>PowerPoint Presentation</vt:lpstr>
      <vt:lpstr>For more information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Founders’ Day Challenge Ambassador’s Training</dc:title>
  <dc:creator>Brittany Kyger</dc:creator>
  <cp:lastModifiedBy>bmshearer25@gmail.com</cp:lastModifiedBy>
  <cp:revision>21</cp:revision>
  <dcterms:created xsi:type="dcterms:W3CDTF">2021-10-27T18:27:26Z</dcterms:created>
  <dcterms:modified xsi:type="dcterms:W3CDTF">2023-03-28T01:54:46Z</dcterms:modified>
</cp:coreProperties>
</file>